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13" r:id="rId1"/>
  </p:sldMasterIdLst>
  <p:notesMasterIdLst>
    <p:notesMasterId r:id="rId31"/>
  </p:notesMasterIdLst>
  <p:handoutMasterIdLst>
    <p:handoutMasterId r:id="rId32"/>
  </p:handoutMasterIdLst>
  <p:sldIdLst>
    <p:sldId id="359" r:id="rId2"/>
    <p:sldId id="422" r:id="rId3"/>
    <p:sldId id="424" r:id="rId4"/>
    <p:sldId id="425" r:id="rId5"/>
    <p:sldId id="426" r:id="rId6"/>
    <p:sldId id="427" r:id="rId7"/>
    <p:sldId id="428" r:id="rId8"/>
    <p:sldId id="431" r:id="rId9"/>
    <p:sldId id="429" r:id="rId10"/>
    <p:sldId id="401" r:id="rId11"/>
    <p:sldId id="436" r:id="rId12"/>
    <p:sldId id="418" r:id="rId13"/>
    <p:sldId id="434" r:id="rId14"/>
    <p:sldId id="419" r:id="rId15"/>
    <p:sldId id="437" r:id="rId16"/>
    <p:sldId id="433" r:id="rId17"/>
    <p:sldId id="430" r:id="rId18"/>
    <p:sldId id="435" r:id="rId19"/>
    <p:sldId id="378" r:id="rId20"/>
    <p:sldId id="415" r:id="rId21"/>
    <p:sldId id="416" r:id="rId22"/>
    <p:sldId id="417" r:id="rId23"/>
    <p:sldId id="421" r:id="rId24"/>
    <p:sldId id="383" r:id="rId25"/>
    <p:sldId id="432" r:id="rId26"/>
    <p:sldId id="387" r:id="rId27"/>
    <p:sldId id="388" r:id="rId28"/>
    <p:sldId id="389" r:id="rId29"/>
    <p:sldId id="369" r:id="rId3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E0000"/>
    <a:srgbClr val="C00000"/>
    <a:srgbClr val="A5ACB0"/>
    <a:srgbClr val="D3DAD5"/>
    <a:srgbClr val="7A909E"/>
    <a:srgbClr val="84B3A3"/>
    <a:srgbClr val="446E60"/>
    <a:srgbClr val="337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82" autoAdjust="0"/>
    <p:restoredTop sz="96601" autoAdjust="0"/>
  </p:normalViewPr>
  <p:slideViewPr>
    <p:cSldViewPr snapToGrid="0">
      <p:cViewPr varScale="1">
        <p:scale>
          <a:sx n="113" d="100"/>
          <a:sy n="113" d="100"/>
        </p:scale>
        <p:origin x="-784" y="-112"/>
      </p:cViewPr>
      <p:guideLst>
        <p:guide orient="horz" pos="993"/>
        <p:guide orient="horz" pos="3605"/>
        <p:guide orient="horz" pos="2144"/>
        <p:guide pos="2880"/>
        <p:guide pos="553"/>
        <p:guide pos="5198"/>
      </p:guideLst>
    </p:cSldViewPr>
  </p:slideViewPr>
  <p:outlineViewPr>
    <p:cViewPr>
      <p:scale>
        <a:sx n="33" d="100"/>
        <a:sy n="33" d="100"/>
      </p:scale>
      <p:origin x="0" y="6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33A1B67B-A888-4FF3-B952-E9AD5AAC8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0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28788" y="600075"/>
            <a:ext cx="3494087" cy="2620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38125" y="3349625"/>
            <a:ext cx="6562725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B33FE8EB-B2ED-4DD7-A5D1-1C5BB066F5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96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231775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461963" indent="-115888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682625" indent="-106363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914400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2C3ADD-CBE4-4329-8CEF-5AB0833B760F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27200" y="600075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72E7C-DB1B-F24D-A542-7C53A64FEA0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90919" y="1532270"/>
            <a:ext cx="7999509" cy="1470025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90919" y="3215475"/>
            <a:ext cx="7999509" cy="8340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000" b="0" i="0"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90918" y="6217510"/>
            <a:ext cx="3017481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fld id="{4EF734A4-159E-4243-8254-61998856DDA9}" type="datetime4">
              <a:rPr lang="en-US" sz="1400">
                <a:solidFill>
                  <a:schemeClr val="tx1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pPr eaLnBrk="0" hangingPunct="0">
                <a:spcBef>
                  <a:spcPct val="50000"/>
                </a:spcBef>
              </a:pPr>
              <a:t>August 15, 2013</a:t>
            </a:fld>
            <a:endParaRPr lang="en-US" dirty="0">
              <a:solidFill>
                <a:schemeClr val="tx1">
                  <a:lumMod val="60000"/>
                  <a:lumOff val="40000"/>
                </a:schemeClr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472"/>
          </a:xfrm>
          <a:prstGeom prst="rect">
            <a:avLst/>
          </a:prstGeom>
        </p:spPr>
        <p:txBody>
          <a:bodyPr vert="horz"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68420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6" y="274639"/>
            <a:ext cx="6127751" cy="6048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2" y="1325562"/>
            <a:ext cx="7761287" cy="4313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6539" y="6397626"/>
            <a:ext cx="8688387" cy="2809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AC873D4-959B-0944-AA10-F729E5DC1B2F}" type="slidenum">
              <a:rPr lang="en-US"/>
              <a:pPr/>
              <a:t>‹#›</a:t>
            </a:fld>
            <a:endParaRPr lang="en-US">
              <a:latin typeface="Arial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260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0F09666-BC09-45FF-9009-7393D9FB324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2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94291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  <a:lvl4pPr>
              <a:buClr>
                <a:schemeClr val="accent4"/>
              </a:buClr>
              <a:defRPr/>
            </a:lvl4pPr>
            <a:lvl5pPr>
              <a:buClr>
                <a:schemeClr val="accent4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 Slide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35535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 Slide">
    <p:bg>
      <p:bgPr>
        <a:gradFill flip="none" rotWithShape="1">
          <a:gsLst>
            <a:gs pos="0">
              <a:srgbClr val="AEB6BC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59428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7621690" cy="473528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457200" indent="-457200">
              <a:buClr>
                <a:srgbClr val="ED2721"/>
              </a:buClr>
              <a:buSzPct val="100000"/>
              <a:buFont typeface="+mj-lt"/>
              <a:buAutoNum type="arabicPeriod"/>
              <a:defRPr sz="2800">
                <a:latin typeface="Arial Narrow"/>
                <a:cs typeface="Arial Narrow"/>
              </a:defRPr>
            </a:lvl1pPr>
            <a:lvl2pPr marL="630237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2pPr>
            <a:lvl3pPr marL="9207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3pPr>
            <a:lvl4pPr marL="1254125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4pPr>
            <a:lvl5pPr marL="16065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bg>
      <p:bgPr>
        <a:gradFill flip="none" rotWithShape="1">
          <a:gsLst>
            <a:gs pos="0">
              <a:srgbClr val="AEB6BC"/>
            </a:gs>
            <a:gs pos="10000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010077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335" y="1453896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55597" y="1451028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700199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596" y="1218630"/>
            <a:ext cx="8231833" cy="4957900"/>
          </a:xfrm>
          <a:prstGeom prst="rect">
            <a:avLst/>
          </a:prstGeom>
        </p:spPr>
        <p:txBody>
          <a:bodyPr/>
          <a:lstStyle>
            <a:lvl1pPr marL="173038" marR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 sz="2400"/>
            </a:lvl1pPr>
            <a:lvl2pPr marL="463550" marR="0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2000"/>
            </a:lvl2pPr>
            <a:lvl3pPr marL="747713" marR="0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3pPr>
            <a:lvl4pPr marL="1139825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4pPr>
            <a:lvl5pPr marL="149225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0446089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40"/>
          <p:cNvSpPr txBox="1">
            <a:spLocks noChangeArrowheads="1"/>
          </p:cNvSpPr>
          <p:nvPr/>
        </p:nvSpPr>
        <p:spPr bwMode="auto">
          <a:xfrm>
            <a:off x="210670" y="6395530"/>
            <a:ext cx="1847782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4" r:id="rId9"/>
    <p:sldLayoutId id="2147484226" r:id="rId10"/>
    <p:sldLayoutId id="2147484227" r:id="rId11"/>
    <p:sldLayoutId id="2147484228" r:id="rId12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b="1" i="1">
          <a:solidFill>
            <a:srgbClr val="1B232A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9pPr>
    </p:titleStyle>
    <p:bodyStyle>
      <a:lvl1pPr marL="173038" marR="0" indent="-173038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00"/>
        </a:buClr>
        <a:buSzPct val="100000"/>
        <a:buFont typeface="Arial"/>
        <a:buChar char="•"/>
        <a:tabLst/>
        <a:defRPr sz="2400" b="0" i="0">
          <a:solidFill>
            <a:srgbClr val="1B232A"/>
          </a:solidFill>
          <a:latin typeface="Arial Narrow"/>
          <a:ea typeface="+mn-ea"/>
          <a:cs typeface="Arial Narrow"/>
        </a:defRPr>
      </a:lvl1pPr>
      <a:lvl2pPr marL="463550" marR="0" indent="-17621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2000" b="0" i="0">
          <a:solidFill>
            <a:srgbClr val="1B232A"/>
          </a:solidFill>
          <a:latin typeface="Arial Narrow"/>
          <a:ea typeface="+mn-ea"/>
          <a:cs typeface="Arial Narrow"/>
        </a:defRPr>
      </a:lvl2pPr>
      <a:lvl3pPr marL="747713" marR="0" indent="-16986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3pPr>
      <a:lvl4pPr marL="1139825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4pPr>
      <a:lvl5pPr marL="1492250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5pPr>
      <a:lvl6pPr marL="19637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6pPr>
      <a:lvl7pPr marL="24209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7pPr>
      <a:lvl8pPr marL="28781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8pPr>
      <a:lvl9pPr marL="33353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png"/><Relationship Id="rId1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0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27.png"/><Relationship Id="rId8" Type="http://schemas.openxmlformats.org/officeDocument/2006/relationships/image" Target="../media/image43.png"/><Relationship Id="rId9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2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28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30.png"/><Relationship Id="rId5" Type="http://schemas.openxmlformats.org/officeDocument/2006/relationships/image" Target="../media/image67.png"/><Relationship Id="rId6" Type="http://schemas.microsoft.com/office/2007/relationships/hdphoto" Target="../media/hdphoto3.wdp"/><Relationship Id="rId7" Type="http://schemas.openxmlformats.org/officeDocument/2006/relationships/image" Target="../media/image68.png"/><Relationship Id="rId8" Type="http://schemas.openxmlformats.org/officeDocument/2006/relationships/image" Target="../media/image69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68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30.png"/><Relationship Id="rId8" Type="http://schemas.openxmlformats.org/officeDocument/2006/relationships/image" Target="../media/image74.png"/><Relationship Id="rId9" Type="http://schemas.openxmlformats.org/officeDocument/2006/relationships/image" Target="../media/image75.png"/><Relationship Id="rId10" Type="http://schemas.openxmlformats.org/officeDocument/2006/relationships/image" Target="../media/image69.png"/><Relationship Id="rId11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59.png"/><Relationship Id="rId5" Type="http://schemas.openxmlformats.org/officeDocument/2006/relationships/image" Target="../media/image77.png"/><Relationship Id="rId6" Type="http://schemas.openxmlformats.org/officeDocument/2006/relationships/image" Target="../media/image60.png"/><Relationship Id="rId7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85.png"/><Relationship Id="rId7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7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microsoft.com/office/2007/relationships/hdphoto" Target="../media/hdphoto1.wdp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microsoft.com/office/2007/relationships/hdphoto" Target="../media/hdphoto2.wdp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FortiClient V5.0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August, </a:t>
            </a:r>
            <a:r>
              <a:rPr lang="en-US" dirty="0" smtClean="0"/>
              <a:t>2013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5551152" y="4125173"/>
            <a:ext cx="348157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rgbClr val="C00000"/>
                </a:solidFill>
                <a:latin typeface="Arial Narrow"/>
                <a:cs typeface="Arial Narrow"/>
              </a:rPr>
              <a:t>Configuration Provisioning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Provides </a:t>
            </a:r>
            <a:r>
              <a:rPr lang="en-US" sz="2000" dirty="0">
                <a:latin typeface="Arial Narrow"/>
                <a:cs typeface="Arial Narrow"/>
              </a:rPr>
              <a:t>consistent end point security policies “on-net” and “off-net</a:t>
            </a:r>
            <a:r>
              <a:rPr lang="en-US" sz="2000" dirty="0" smtClean="0">
                <a:latin typeface="Arial Narrow"/>
                <a:cs typeface="Arial Narrow"/>
              </a:rPr>
              <a:t>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Endpoint Control for Mobile </a:t>
            </a:r>
            <a:r>
              <a:rPr lang="en-US" dirty="0"/>
              <a:t>U</a:t>
            </a:r>
            <a:r>
              <a:rPr lang="en-US" dirty="0" smtClean="0"/>
              <a:t>sers</a:t>
            </a:r>
            <a:endParaRPr lang="en-US" dirty="0"/>
          </a:p>
        </p:txBody>
      </p:sp>
      <p:pic>
        <p:nvPicPr>
          <p:cNvPr id="37" name="Picture 36" descr="Cloud-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982" y="1953626"/>
            <a:ext cx="2833688" cy="1905000"/>
          </a:xfrm>
          <a:prstGeom prst="rect">
            <a:avLst/>
          </a:prstGeom>
          <a:effectLst>
            <a:outerShdw blurRad="152400" dist="1143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38" name="Rounded Rectangle 37"/>
          <p:cNvSpPr/>
          <p:nvPr/>
        </p:nvSpPr>
        <p:spPr bwMode="auto">
          <a:xfrm>
            <a:off x="284869" y="3691097"/>
            <a:ext cx="5022046" cy="1717700"/>
          </a:xfrm>
          <a:prstGeom prst="roundRect">
            <a:avLst>
              <a:gd name="adj" fmla="val 11299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262796" y="1915130"/>
            <a:ext cx="5022046" cy="1572533"/>
          </a:xfrm>
          <a:prstGeom prst="roundRect">
            <a:avLst>
              <a:gd name="adj" fmla="val 11299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0" name="Picture 6" descr="FortiGate_Icon_2U_L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941" y="2268547"/>
            <a:ext cx="2027237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0" descr="Cloud-Blu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128" y="3542426"/>
            <a:ext cx="1258887" cy="839787"/>
          </a:xfrm>
          <a:prstGeom prst="rect">
            <a:avLst/>
          </a:prstGeom>
          <a:effectLst>
            <a:outerShdw blurRad="152400" dist="1143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42" name="TextBox 10"/>
          <p:cNvSpPr txBox="1">
            <a:spLocks noChangeArrowheads="1"/>
          </p:cNvSpPr>
          <p:nvPr/>
        </p:nvSpPr>
        <p:spPr bwMode="auto">
          <a:xfrm>
            <a:off x="3782915" y="4580651"/>
            <a:ext cx="1338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INTERNET</a:t>
            </a:r>
          </a:p>
        </p:txBody>
      </p:sp>
      <p:sp>
        <p:nvSpPr>
          <p:cNvPr id="43" name="TextBox 11"/>
          <p:cNvSpPr txBox="1">
            <a:spLocks noChangeArrowheads="1"/>
          </p:cNvSpPr>
          <p:nvPr/>
        </p:nvSpPr>
        <p:spPr bwMode="auto">
          <a:xfrm>
            <a:off x="4160740" y="2650251"/>
            <a:ext cx="633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LAN</a:t>
            </a:r>
          </a:p>
        </p:txBody>
      </p:sp>
      <p:sp>
        <p:nvSpPr>
          <p:cNvPr id="45" name="Rounded Rectangle 44"/>
          <p:cNvSpPr/>
          <p:nvPr/>
        </p:nvSpPr>
        <p:spPr bwMode="auto">
          <a:xfrm>
            <a:off x="4104648" y="4951597"/>
            <a:ext cx="1049866" cy="3048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16315" y="4941013"/>
            <a:ext cx="64621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OFF</a:t>
            </a:r>
          </a:p>
        </p:txBody>
      </p:sp>
      <p:sp>
        <p:nvSpPr>
          <p:cNvPr id="50" name="Rounded Rectangle 49"/>
          <p:cNvSpPr/>
          <p:nvPr/>
        </p:nvSpPr>
        <p:spPr bwMode="auto">
          <a:xfrm>
            <a:off x="4082575" y="3106664"/>
            <a:ext cx="1049866" cy="30480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1" name="TextBox 17"/>
          <p:cNvSpPr txBox="1">
            <a:spLocks noChangeArrowheads="1"/>
          </p:cNvSpPr>
          <p:nvPr/>
        </p:nvSpPr>
        <p:spPr bwMode="auto">
          <a:xfrm>
            <a:off x="4338540" y="3075701"/>
            <a:ext cx="5302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chemeClr val="bg1"/>
                </a:solidFill>
              </a:rPr>
              <a:t>ON</a:t>
            </a:r>
          </a:p>
        </p:txBody>
      </p:sp>
      <p:pic>
        <p:nvPicPr>
          <p:cNvPr id="52" name="Picture 51" descr="Laptop-Lt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515" y="3590051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53" name="TextBox 29"/>
          <p:cNvSpPr txBox="1">
            <a:spLocks noChangeArrowheads="1"/>
          </p:cNvSpPr>
          <p:nvPr/>
        </p:nvSpPr>
        <p:spPr bwMode="auto">
          <a:xfrm>
            <a:off x="322165" y="2007313"/>
            <a:ext cx="327977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Arial" charset="0"/>
              <a:buChar char="•"/>
            </a:pPr>
            <a:r>
              <a:rPr lang="en-US" sz="1600" dirty="0" smtClean="0"/>
              <a:t>Client enrolls </a:t>
            </a:r>
            <a:r>
              <a:rPr lang="en-US" sz="1600" dirty="0"/>
              <a:t>into the FortiGate and then receives its end point </a:t>
            </a:r>
            <a:r>
              <a:rPr lang="en-US" sz="1600" dirty="0" smtClean="0"/>
              <a:t>policy. It will receive updates if any when connected again.</a:t>
            </a:r>
            <a:endParaRPr lang="en-US" sz="1600" dirty="0"/>
          </a:p>
        </p:txBody>
      </p:sp>
      <p:sp>
        <p:nvSpPr>
          <p:cNvPr id="54" name="TextBox 36"/>
          <p:cNvSpPr txBox="1">
            <a:spLocks noChangeArrowheads="1"/>
          </p:cNvSpPr>
          <p:nvPr/>
        </p:nvSpPr>
        <p:spPr bwMode="auto">
          <a:xfrm>
            <a:off x="430115" y="3858338"/>
            <a:ext cx="28194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Arial" charset="0"/>
              <a:buChar char="•"/>
            </a:pPr>
            <a:r>
              <a:rPr lang="en-US" sz="1600" dirty="0" smtClean="0"/>
              <a:t>Client uses </a:t>
            </a:r>
            <a:r>
              <a:rPr lang="en-US" sz="1600" dirty="0"/>
              <a:t>last known security policies &amp; VPN Configurations</a:t>
            </a:r>
          </a:p>
          <a:p>
            <a:pPr eaLnBrk="1" hangingPunct="1">
              <a:buFont typeface="Arial" charset="0"/>
              <a:buChar char="•"/>
            </a:pPr>
            <a:endParaRPr lang="en-US" sz="1800" dirty="0"/>
          </a:p>
        </p:txBody>
      </p:sp>
      <p:pic>
        <p:nvPicPr>
          <p:cNvPr id="55" name="Picture 35"/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715" y="4875926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40"/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490" y="3031251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6" descr="Laptop-Lt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140" y="1812051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58" name="Oval 57"/>
          <p:cNvSpPr/>
          <p:nvPr/>
        </p:nvSpPr>
        <p:spPr bwMode="auto">
          <a:xfrm>
            <a:off x="426650" y="2054938"/>
            <a:ext cx="257175" cy="250825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59" name="Oval 58"/>
          <p:cNvSpPr/>
          <p:nvPr/>
        </p:nvSpPr>
        <p:spPr bwMode="auto">
          <a:xfrm>
            <a:off x="426650" y="3934538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pic>
        <p:nvPicPr>
          <p:cNvPr id="60" name="Picture 59" descr="Fortinet_Shiel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740" y="2345451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61" name="Picture 5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128" y="4825126"/>
            <a:ext cx="37465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5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865" y="4820363"/>
            <a:ext cx="373063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5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978" y="4825126"/>
            <a:ext cx="37306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5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40" y="4825126"/>
            <a:ext cx="37306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5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90" y="4825126"/>
            <a:ext cx="37306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65" descr="Fortinet_Shiel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9115" y="4123451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67" name="Freeform 66"/>
          <p:cNvSpPr/>
          <p:nvPr/>
        </p:nvSpPr>
        <p:spPr>
          <a:xfrm>
            <a:off x="4484478" y="1542423"/>
            <a:ext cx="2766704" cy="922493"/>
          </a:xfrm>
          <a:custGeom>
            <a:avLst/>
            <a:gdLst>
              <a:gd name="connsiteX0" fmla="*/ 2420872 w 2420872"/>
              <a:gd name="connsiteY0" fmla="*/ 467390 h 467390"/>
              <a:gd name="connsiteX1" fmla="*/ 1309652 w 2420872"/>
              <a:gd name="connsiteY1" fmla="*/ 1096 h 467390"/>
              <a:gd name="connsiteX2" fmla="*/ 0 w 2420872"/>
              <a:gd name="connsiteY2" fmla="*/ 338415 h 46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0872" h="467390">
                <a:moveTo>
                  <a:pt x="2420872" y="467390"/>
                </a:moveTo>
                <a:cubicBezTo>
                  <a:pt x="2067001" y="244991"/>
                  <a:pt x="1713131" y="22592"/>
                  <a:pt x="1309652" y="1096"/>
                </a:cubicBezTo>
                <a:cubicBezTo>
                  <a:pt x="906173" y="-20400"/>
                  <a:pt x="218275" y="280542"/>
                  <a:pt x="0" y="338415"/>
                </a:cubicBezTo>
              </a:path>
            </a:pathLst>
          </a:custGeom>
          <a:ln w="57150" cmpd="sng">
            <a:solidFill>
              <a:schemeClr val="tx2">
                <a:lumMod val="75000"/>
                <a:lumOff val="25000"/>
              </a:schemeClr>
            </a:solidFill>
            <a:headEnd type="none"/>
            <a:tailEnd type="triangle"/>
          </a:ln>
        </p:spPr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8" name="Rectangle 67"/>
          <p:cNvSpPr/>
          <p:nvPr/>
        </p:nvSpPr>
        <p:spPr bwMode="auto">
          <a:xfrm>
            <a:off x="5517027" y="1414771"/>
            <a:ext cx="2381409" cy="622761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69" name="Picture 41"/>
          <p:cNvPicPr>
            <a:picLocks noChangeAspect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882" y="1550297"/>
            <a:ext cx="37465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44"/>
          <p:cNvPicPr>
            <a:picLocks noChangeAspect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20" y="1545534"/>
            <a:ext cx="373062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48"/>
          <p:cNvPicPr>
            <a:picLocks noChangeAspect="1"/>
          </p:cNvPicPr>
          <p:nvPr/>
        </p:nvPicPr>
        <p:blipFill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732" y="1550297"/>
            <a:ext cx="37306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49"/>
          <p:cNvPicPr>
            <a:picLocks noChangeAspect="1"/>
          </p:cNvPicPr>
          <p:nvPr/>
        </p:nvPicPr>
        <p:blipFill>
          <a:blip r:embed="rId1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995" y="1550297"/>
            <a:ext cx="37306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50"/>
          <p:cNvPicPr>
            <a:picLocks noChangeAspect="1"/>
          </p:cNvPicPr>
          <p:nvPr/>
        </p:nvPicPr>
        <p:blipFill>
          <a:blip r:embed="rId1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845" y="1550297"/>
            <a:ext cx="37306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682434"/>
      </p:ext>
    </p:extLst>
  </p:cSld>
  <p:clrMapOvr>
    <a:masterClrMapping/>
  </p:clrMapOvr>
  <p:transition xmlns:p14="http://schemas.microsoft.com/office/powerpoint/2010/main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Client Deployment/Provisioning</a:t>
            </a:r>
            <a:endParaRPr lang="en-CA" dirty="0">
              <a:latin typeface="Arial" charset="0"/>
              <a:cs typeface="Arial" charset="0"/>
            </a:endParaRPr>
          </a:p>
        </p:txBody>
      </p:sp>
      <p:sp>
        <p:nvSpPr>
          <p:cNvPr id="18435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457200" y="1270000"/>
            <a:ext cx="8251825" cy="45180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accent4"/>
                </a:solidFill>
              </a:rPr>
              <a:t>Standards-based Provisioning Integration</a:t>
            </a:r>
            <a:endParaRPr lang="en-US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Microsoft Active Directory / MSI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Deploy using Microsoft SCCM (System Center Configuration Manager)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Online Updates</a:t>
            </a:r>
            <a:endParaRPr lang="en-US" sz="2000" dirty="0"/>
          </a:p>
        </p:txBody>
      </p:sp>
      <p:pic>
        <p:nvPicPr>
          <p:cNvPr id="18436" name="Picture 3" descr="Internet_Rt_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388" y="3357563"/>
            <a:ext cx="14859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Line 113"/>
          <p:cNvSpPr>
            <a:spLocks noChangeShapeType="1"/>
          </p:cNvSpPr>
          <p:nvPr/>
        </p:nvSpPr>
        <p:spPr bwMode="auto">
          <a:xfrm flipV="1">
            <a:off x="6213475" y="4181475"/>
            <a:ext cx="506413" cy="293688"/>
          </a:xfrm>
          <a:prstGeom prst="line">
            <a:avLst/>
          </a:prstGeom>
          <a:noFill/>
          <a:ln w="25400">
            <a:solidFill>
              <a:srgbClr val="3D414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18438" name="Group 5"/>
          <p:cNvGrpSpPr>
            <a:grpSpLocks/>
          </p:cNvGrpSpPr>
          <p:nvPr/>
        </p:nvGrpSpPr>
        <p:grpSpPr bwMode="auto">
          <a:xfrm flipH="1">
            <a:off x="3617913" y="5191125"/>
            <a:ext cx="1743075" cy="1027113"/>
            <a:chOff x="2627557" y="3610654"/>
            <a:chExt cx="1753736" cy="1189229"/>
          </a:xfrm>
        </p:grpSpPr>
        <p:pic>
          <p:nvPicPr>
            <p:cNvPr id="18451" name="Picture 13" descr="LAN_L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112" y="3610654"/>
              <a:ext cx="1450181" cy="1150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2" name="Picture 14" descr="User-Exec-Female_Rt-s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557" y="3745738"/>
              <a:ext cx="563880" cy="645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3" name="Picture 15" descr="User-Exec-Male_Rt-s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5074" y="4164883"/>
              <a:ext cx="56388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9" name="Line 113"/>
          <p:cNvSpPr>
            <a:spLocks noChangeShapeType="1"/>
          </p:cNvSpPr>
          <p:nvPr/>
        </p:nvSpPr>
        <p:spPr bwMode="auto">
          <a:xfrm flipH="1" flipV="1">
            <a:off x="5145088" y="3854450"/>
            <a:ext cx="762000" cy="533400"/>
          </a:xfrm>
          <a:prstGeom prst="line">
            <a:avLst/>
          </a:prstGeom>
          <a:noFill/>
          <a:ln w="25400">
            <a:solidFill>
              <a:srgbClr val="3D414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440" name="Line 113"/>
          <p:cNvSpPr>
            <a:spLocks noChangeShapeType="1"/>
          </p:cNvSpPr>
          <p:nvPr/>
        </p:nvSpPr>
        <p:spPr bwMode="auto">
          <a:xfrm flipV="1">
            <a:off x="4589463" y="4581525"/>
            <a:ext cx="1447800" cy="838200"/>
          </a:xfrm>
          <a:prstGeom prst="line">
            <a:avLst/>
          </a:prstGeom>
          <a:noFill/>
          <a:ln w="25400">
            <a:solidFill>
              <a:srgbClr val="3D414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18441" name="Picture 23" descr="FortiGate_Icon_1U_L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38" y="4043363"/>
            <a:ext cx="1500187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Cloud-Whit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2643188"/>
            <a:ext cx="2024062" cy="1358900"/>
          </a:xfrm>
          <a:prstGeom prst="rect">
            <a:avLst/>
          </a:prstGeom>
          <a:noFill/>
          <a:ln>
            <a:noFill/>
          </a:ln>
          <a:effectLst>
            <a:outerShdw blurRad="152400" dist="1143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9" descr="WebAppServer_Lt_vF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563" y="2978150"/>
            <a:ext cx="3175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Picture 20" descr="WebAppServer_Lt_vF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63" y="3252788"/>
            <a:ext cx="3175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Curved Connector 21"/>
          <p:cNvCxnSpPr>
            <a:cxnSpLocks noChangeShapeType="1"/>
            <a:stCxn id="18444" idx="2"/>
          </p:cNvCxnSpPr>
          <p:nvPr/>
        </p:nvCxnSpPr>
        <p:spPr bwMode="auto">
          <a:xfrm rot="5400000">
            <a:off x="4098131" y="4155282"/>
            <a:ext cx="1611313" cy="628650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6" name="TextBox 20"/>
          <p:cNvSpPr txBox="1">
            <a:spLocks noChangeArrowheads="1"/>
          </p:cNvSpPr>
          <p:nvPr/>
        </p:nvSpPr>
        <p:spPr bwMode="auto">
          <a:xfrm>
            <a:off x="3540125" y="3335338"/>
            <a:ext cx="1200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36424A"/>
                </a:solidFill>
              </a:rPr>
              <a:t>Active Directory </a:t>
            </a:r>
          </a:p>
          <a:p>
            <a:pPr eaLnBrk="1" hangingPunct="1"/>
            <a:r>
              <a:rPr lang="en-US" sz="1000" b="1">
                <a:solidFill>
                  <a:srgbClr val="36424A"/>
                </a:solidFill>
              </a:rPr>
              <a:t>       Servers</a:t>
            </a:r>
          </a:p>
        </p:txBody>
      </p:sp>
      <p:cxnSp>
        <p:nvCxnSpPr>
          <p:cNvPr id="28" name="Curved Connector 27"/>
          <p:cNvCxnSpPr>
            <a:cxnSpLocks noChangeShapeType="1"/>
          </p:cNvCxnSpPr>
          <p:nvPr/>
        </p:nvCxnSpPr>
        <p:spPr bwMode="auto">
          <a:xfrm rot="5400000">
            <a:off x="3526631" y="4004469"/>
            <a:ext cx="1787525" cy="585788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2" name="Picture 31" descr="Fortinet_Shield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8" y="5284788"/>
            <a:ext cx="198437" cy="252412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Fortinet_Shield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538" y="5818188"/>
            <a:ext cx="198437" cy="250825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3" descr="Fortinet_Shield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275" y="5465763"/>
            <a:ext cx="198438" cy="250825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779106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4908072" y="1628701"/>
            <a:ext cx="3958492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chemeClr val="accent4"/>
                </a:solidFill>
                <a:latin typeface="Arial Narrow"/>
                <a:cs typeface="Arial Narrow"/>
              </a:rPr>
              <a:t>Endpoint Profiles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Reuses FortiGate’s UTM Profiles</a:t>
            </a:r>
          </a:p>
          <a:p>
            <a:pPr marL="800100" lvl="1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App Control</a:t>
            </a:r>
          </a:p>
          <a:p>
            <a:pPr marL="800100" lvl="1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1800" dirty="0" smtClean="0">
                <a:latin typeface="Arial Narrow"/>
                <a:cs typeface="Arial Narrow"/>
              </a:rPr>
              <a:t>Web Filter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Provision Multiple VPN settings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Auto-Synchronization when clients are connected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Manage GUI options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Provisioning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10" y="873180"/>
            <a:ext cx="3882479" cy="5397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3316318"/>
      </p:ext>
    </p:extLst>
  </p:cSld>
  <p:clrMapOvr>
    <a:masterClrMapping/>
  </p:clrMapOvr>
  <p:transition xmlns:p14="http://schemas.microsoft.com/office/powerpoint/2010/main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1270000"/>
            <a:ext cx="8229600" cy="4676775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accent4"/>
                </a:solidFill>
              </a:rPr>
              <a:t>Customizable </a:t>
            </a:r>
            <a:r>
              <a:rPr lang="en-US" b="1" dirty="0">
                <a:solidFill>
                  <a:schemeClr val="accent4"/>
                </a:solidFill>
              </a:rPr>
              <a:t>UI options for registered </a:t>
            </a:r>
            <a:r>
              <a:rPr lang="en-US" b="1" dirty="0" smtClean="0">
                <a:solidFill>
                  <a:schemeClr val="accent4"/>
                </a:solidFill>
              </a:rPr>
              <a:t>clients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Allow Admin to disable and hide functionalities that is not required, </a:t>
            </a:r>
            <a:r>
              <a:rPr lang="en-US" sz="2000" dirty="0" err="1" smtClean="0"/>
              <a:t>eg</a:t>
            </a:r>
            <a:r>
              <a:rPr lang="en-US" sz="2000" dirty="0" smtClean="0"/>
              <a:t>, using FortiClient strictly as VPN Client only.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3498850"/>
            <a:ext cx="5551487" cy="12779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2495550"/>
            <a:ext cx="4276725" cy="34686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598488" y="4032250"/>
            <a:ext cx="584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404040"/>
                </a:solidFill>
                <a:latin typeface="Zapf Dingbats" charset="0"/>
                <a:sym typeface="Zapf Dingbats" charset="0"/>
              </a:rPr>
              <a:t>✔</a:t>
            </a:r>
            <a:endParaRPr lang="en-US" sz="1600" b="1">
              <a:solidFill>
                <a:srgbClr val="404040"/>
              </a:solidFill>
              <a:latin typeface="Helvetica 55 Roman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</p:spPr>
        <p:txBody>
          <a:bodyPr/>
          <a:lstStyle/>
          <a:p>
            <a:r>
              <a:rPr lang="en-US" dirty="0"/>
              <a:t>Configuration Provisioning</a:t>
            </a:r>
          </a:p>
        </p:txBody>
      </p:sp>
    </p:spTree>
    <p:extLst>
      <p:ext uri="{BB962C8B-B14F-4D97-AF65-F5344CB8AC3E}">
        <p14:creationId xmlns:p14="http://schemas.microsoft.com/office/powerpoint/2010/main" val="38730969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 bwMode="auto">
          <a:xfrm>
            <a:off x="6381988" y="2446611"/>
            <a:ext cx="990600" cy="838200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rgbClr val="FFFFFF"/>
            </a:solidFill>
            <a:headEnd type="none" w="med" len="med"/>
            <a:tailEnd type="none" w="med" len="med"/>
          </a:ln>
          <a:effectLst>
            <a:outerShdw blurRad="127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5602" y="4214632"/>
            <a:ext cx="7993801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rgbClr val="C00000"/>
                </a:solidFill>
                <a:latin typeface="Arial Narrow"/>
                <a:cs typeface="Arial Narrow"/>
              </a:rPr>
              <a:t>Advanced Endpoint Profile </a:t>
            </a:r>
            <a:r>
              <a:rPr lang="en-US" b="1" dirty="0" smtClean="0">
                <a:solidFill>
                  <a:srgbClr val="C00000"/>
                </a:solidFill>
                <a:latin typeface="Arial Narrow"/>
                <a:cs typeface="Arial Narrow"/>
              </a:rPr>
              <a:t>Setting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Supports Provisioning of advanced configuration via FortiGate GUI</a:t>
            </a:r>
            <a:endParaRPr lang="en-US" sz="2000" dirty="0" smtClean="0">
              <a:latin typeface="Arial Narrow"/>
              <a:cs typeface="Arial Narrow"/>
            </a:endParaRP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Setup </a:t>
            </a:r>
            <a:r>
              <a:rPr lang="en-US" sz="2000" dirty="0" smtClean="0">
                <a:latin typeface="Arial Narrow"/>
                <a:cs typeface="Arial Narrow"/>
              </a:rPr>
              <a:t>and configure a sample client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Export the setting and then import into FortiGate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Distribute settings to other clients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Provisioning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321" y="1934896"/>
            <a:ext cx="3944963" cy="1966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ight Arrow 7"/>
          <p:cNvSpPr/>
          <p:nvPr/>
        </p:nvSpPr>
        <p:spPr bwMode="auto">
          <a:xfrm>
            <a:off x="1949636" y="2501641"/>
            <a:ext cx="990600" cy="838200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rgbClr val="FFFFFF"/>
            </a:solidFill>
            <a:headEnd type="none" w="med" len="med"/>
            <a:tailEnd type="none" w="med" len="med"/>
          </a:ln>
          <a:effectLst>
            <a:outerShdw blurRad="127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" name="Picture 9" descr="Laptop-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16" y="2412662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1" name="Picture 10" descr="Fortinet_Shiel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116" y="2946062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2" name="Picture 11" descr="Laptop-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6092" y="1606250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3" name="Picture 12" descr="Fortinet_Shiel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692" y="2139650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4" name="Picture 13" descr="Laptop-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377" y="2303569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5" name="Picture 14" descr="Fortinet_Shiel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977" y="2836969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6" name="Picture 15" descr="Laptop-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3639" y="2975983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7" name="Picture 16" descr="Fortinet_Shiel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3239" y="3509383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18" name="Oval 17"/>
          <p:cNvSpPr/>
          <p:nvPr/>
        </p:nvSpPr>
        <p:spPr bwMode="auto">
          <a:xfrm>
            <a:off x="614814" y="2468767"/>
            <a:ext cx="257175" cy="250825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2502138" y="1806008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7152852" y="3180843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</a:rPr>
              <a:t>3</a:t>
            </a:r>
            <a:endParaRPr lang="en-US" sz="14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5445" y="2533605"/>
            <a:ext cx="821834" cy="82183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352563" y="2715324"/>
            <a:ext cx="1001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XML</a:t>
            </a:r>
            <a:endParaRPr lang="en-US" sz="1600" b="1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1533195"/>
      </p:ext>
    </p:extLst>
  </p:cSld>
  <p:clrMapOvr>
    <a:masterClrMapping/>
  </p:clrMapOvr>
  <p:transition xmlns:p14="http://schemas.microsoft.com/office/powerpoint/2010/main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 bwMode="auto">
          <a:xfrm>
            <a:off x="6123865" y="2446611"/>
            <a:ext cx="990600" cy="838200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rgbClr val="FFFFFF"/>
            </a:solidFill>
            <a:headEnd type="none" w="med" len="med"/>
            <a:tailEnd type="none" w="med" len="med"/>
          </a:ln>
          <a:effectLst>
            <a:outerShdw blurRad="127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5602" y="4214632"/>
            <a:ext cx="7993801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rgbClr val="C00000"/>
                </a:solidFill>
                <a:latin typeface="Arial Narrow"/>
                <a:cs typeface="Arial Narrow"/>
              </a:rPr>
              <a:t>Custom Install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solidFill>
                  <a:srgbClr val="36424A"/>
                </a:solidFill>
                <a:latin typeface="Arial Narrow"/>
                <a:cs typeface="Arial Narrow"/>
              </a:rPr>
              <a:t>Provides initial preconfigured client installation</a:t>
            </a:r>
            <a:endParaRPr lang="en-US" sz="2000" dirty="0" smtClean="0">
              <a:solidFill>
                <a:srgbClr val="36424A"/>
              </a:solidFill>
              <a:latin typeface="Arial Narrow"/>
              <a:cs typeface="Arial Narrow"/>
            </a:endParaRP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Setup and configure a sample client</a:t>
            </a: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Export the setting and then import into </a:t>
            </a:r>
            <a:r>
              <a:rPr lang="en-US" sz="2000" dirty="0" smtClean="0">
                <a:latin typeface="Arial Narrow"/>
                <a:cs typeface="Arial Narrow"/>
              </a:rPr>
              <a:t>Repackager tool with License File and installer</a:t>
            </a:r>
            <a:endParaRPr lang="en-US" sz="2000" dirty="0" smtClean="0">
              <a:latin typeface="Arial Narrow"/>
              <a:cs typeface="Arial Narrow"/>
            </a:endParaRPr>
          </a:p>
          <a:p>
            <a:pPr marL="914400" lvl="1" indent="-457200">
              <a:buClr>
                <a:schemeClr val="accent4"/>
              </a:buClr>
              <a:buFont typeface="+mj-lt"/>
              <a:buAutoNum type="arabicPeriod"/>
              <a:defRPr/>
            </a:pPr>
            <a:r>
              <a:rPr lang="en-US" sz="2000" dirty="0" smtClean="0">
                <a:latin typeface="Arial Narrow"/>
                <a:cs typeface="Arial Narrow"/>
              </a:rPr>
              <a:t>Distribute </a:t>
            </a:r>
            <a:r>
              <a:rPr lang="en-US" sz="2000" dirty="0" smtClean="0">
                <a:latin typeface="Arial Narrow"/>
                <a:cs typeface="Arial Narrow"/>
              </a:rPr>
              <a:t>preconfigured installer</a:t>
            </a:r>
            <a:endParaRPr lang="en-US" sz="2000" dirty="0" smtClean="0">
              <a:latin typeface="Arial Narrow"/>
              <a:cs typeface="Arial Narrow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Provisioning</a:t>
            </a:r>
          </a:p>
        </p:txBody>
      </p:sp>
      <p:pic>
        <p:nvPicPr>
          <p:cNvPr id="10" name="Picture 9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16" y="2412662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1" name="Picture 10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116" y="2946062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2" name="Picture 11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6092" y="1606250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3" name="Picture 12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692" y="2139650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4" name="Picture 13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377" y="2303569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5" name="Picture 14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977" y="2836969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6" name="Picture 15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3639" y="2975983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7" name="Picture 16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3239" y="3509383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18" name="Oval 17"/>
          <p:cNvSpPr/>
          <p:nvPr/>
        </p:nvSpPr>
        <p:spPr bwMode="auto">
          <a:xfrm>
            <a:off x="614814" y="2468767"/>
            <a:ext cx="257175" cy="250825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7152852" y="3180843"/>
            <a:ext cx="257175" cy="250825"/>
          </a:xfrm>
          <a:prstGeom prst="ellipse">
            <a:avLst/>
          </a:prstGeom>
          <a:solidFill>
            <a:srgbClr val="C000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</a:rPr>
              <a:t>3</a:t>
            </a:r>
            <a:endParaRPr lang="en-US" sz="1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2517998" y="2506091"/>
            <a:ext cx="990600" cy="838200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rgbClr val="FFFFFF"/>
            </a:solidFill>
            <a:headEnd type="none" w="med" len="med"/>
            <a:tailEnd type="none" w="med" len="med"/>
          </a:ln>
          <a:effectLst>
            <a:outerShdw blurRad="127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5445" y="2533605"/>
            <a:ext cx="821834" cy="821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2563" y="2715324"/>
            <a:ext cx="1001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XML</a:t>
            </a:r>
            <a:endParaRPr lang="en-US" sz="1600" b="1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368" y="1684536"/>
            <a:ext cx="821834" cy="82183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680486" y="1917876"/>
            <a:ext cx="10015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License</a:t>
            </a:r>
            <a:endParaRPr lang="en-US" sz="1100" b="1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6419" y="3251381"/>
            <a:ext cx="821834" cy="82183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822562" y="3515693"/>
            <a:ext cx="10015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Installer</a:t>
            </a:r>
            <a:endParaRPr lang="en-US" sz="1100" b="1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6023" y="2110304"/>
            <a:ext cx="1625600" cy="162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0752" y="1790245"/>
            <a:ext cx="990260" cy="990260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 bwMode="auto">
          <a:xfrm>
            <a:off x="4257034" y="1877808"/>
            <a:ext cx="257175" cy="250825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</a:rPr>
              <a:t>2</a:t>
            </a:r>
            <a:endParaRPr lang="en-US" sz="1400" b="1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165921"/>
      </p:ext>
    </p:extLst>
  </p:cSld>
  <p:clrMapOvr>
    <a:masterClrMapping/>
  </p:clrMapOvr>
  <p:transition xmlns:p14="http://schemas.microsoft.com/office/powerpoint/2010/main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grayscl/>
          </a:blip>
          <a:srcRect r="1177"/>
          <a:stretch/>
        </p:blipFill>
        <p:spPr>
          <a:xfrm>
            <a:off x="0" y="2146679"/>
            <a:ext cx="9144000" cy="2071293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 bwMode="auto">
          <a:xfrm>
            <a:off x="4987455" y="3843114"/>
            <a:ext cx="2493283" cy="7328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FGT identify device/user upon successful Logon</a:t>
            </a:r>
            <a:endParaRPr lang="en-US" sz="1600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96802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Endpoint Control Profiles Assignment</a:t>
            </a:r>
          </a:p>
          <a:p>
            <a:r>
              <a:rPr lang="en-US" sz="2000" dirty="0" smtClean="0"/>
              <a:t>Multiple profiles can be assigned to Device Groups/User groups/Users</a:t>
            </a:r>
            <a:endParaRPr lang="en-US" sz="2000" dirty="0"/>
          </a:p>
          <a:p>
            <a:endParaRPr lang="en-US" b="1" dirty="0">
              <a:solidFill>
                <a:schemeClr val="accent4"/>
              </a:solidFill>
            </a:endParaRPr>
          </a:p>
        </p:txBody>
      </p:sp>
      <p:pic>
        <p:nvPicPr>
          <p:cNvPr id="5" name="Picture 42" descr="User-Exec-Male_Rt-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4095099"/>
            <a:ext cx="788988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0" descr="User-Exec-Female_Rt-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428" y="4419888"/>
            <a:ext cx="788988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3" descr="2U_Lt-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461" y="4356737"/>
            <a:ext cx="1493837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 bwMode="auto">
          <a:xfrm>
            <a:off x="1861416" y="4871532"/>
            <a:ext cx="2042045" cy="4318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2" name="Picture 11" descr="Computer_L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524" y="4150563"/>
            <a:ext cx="735013" cy="1100138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>
            <a:stCxn id="7" idx="3"/>
          </p:cNvCxnSpPr>
          <p:nvPr/>
        </p:nvCxnSpPr>
        <p:spPr bwMode="auto">
          <a:xfrm>
            <a:off x="5397298" y="4875850"/>
            <a:ext cx="1974836" cy="14901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tx1"/>
            </a:solidFill>
            <a:prstDash val="sysDash"/>
            <a:round/>
            <a:headEnd type="arrow" w="med" len="med"/>
            <a:tailEnd type="arrow"/>
          </a:ln>
          <a:effectLst/>
        </p:spPr>
      </p:cxnSp>
      <p:cxnSp>
        <p:nvCxnSpPr>
          <p:cNvPr id="20" name="Elbow Connector 19"/>
          <p:cNvCxnSpPr>
            <a:stCxn id="7" idx="2"/>
          </p:cNvCxnSpPr>
          <p:nvPr/>
        </p:nvCxnSpPr>
        <p:spPr bwMode="auto">
          <a:xfrm rot="5400000">
            <a:off x="3073608" y="4204534"/>
            <a:ext cx="386344" cy="2767201"/>
          </a:xfrm>
          <a:prstGeom prst="bentConnector2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1" name="Picture 20" descr="Laptop-Wireless_L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478" y="5201210"/>
            <a:ext cx="1142002" cy="886682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Oval 24"/>
          <p:cNvSpPr/>
          <p:nvPr/>
        </p:nvSpPr>
        <p:spPr bwMode="auto">
          <a:xfrm>
            <a:off x="4845873" y="4389713"/>
            <a:ext cx="256460" cy="250981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rPr>
              <a:t>2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696424" y="3880504"/>
            <a:ext cx="2493283" cy="7328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User logon using Authentication Service (</a:t>
            </a:r>
            <a:r>
              <a:rPr lang="en-US" sz="14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eg</a:t>
            </a: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. AD, radius </a:t>
            </a:r>
            <a:r>
              <a:rPr lang="en-US" sz="14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etc</a:t>
            </a: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)</a:t>
            </a:r>
            <a:endParaRPr lang="en-US" sz="1600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888839" y="4469117"/>
            <a:ext cx="256460" cy="250981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877087" y="5353245"/>
            <a:ext cx="2232278" cy="7328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400" dirty="0" smtClean="0">
                <a:solidFill>
                  <a:schemeClr val="tx1"/>
                </a:solidFill>
                <a:latin typeface="Comic Sans MS"/>
                <a:cs typeface="Comic Sans MS"/>
              </a:rPr>
              <a:t>Push corresponding EC profile to FortiClient</a:t>
            </a:r>
            <a:endParaRPr lang="en-US" sz="1600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4750102" y="5418067"/>
            <a:ext cx="256460" cy="250981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3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Provisioning</a:t>
            </a:r>
          </a:p>
        </p:txBody>
      </p:sp>
    </p:spTree>
    <p:extLst>
      <p:ext uri="{BB962C8B-B14F-4D97-AF65-F5344CB8AC3E}">
        <p14:creationId xmlns:p14="http://schemas.microsoft.com/office/powerpoint/2010/main" val="1856258875"/>
      </p:ext>
    </p:extLst>
  </p:cSld>
  <p:clrMapOvr>
    <a:masterClrMapping/>
  </p:clrMapOvr>
  <p:transition xmlns:p14="http://schemas.microsoft.com/office/powerpoint/2010/main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Endpoint </a:t>
            </a:r>
            <a:r>
              <a:rPr lang="en-US" dirty="0" smtClean="0"/>
              <a:t>Compliance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4694" y="4433799"/>
            <a:ext cx="777455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4"/>
              </a:buClr>
              <a:defRPr/>
            </a:pPr>
            <a:r>
              <a:rPr lang="en-US" b="1" dirty="0" smtClean="0">
                <a:solidFill>
                  <a:srgbClr val="C00000"/>
                </a:solidFill>
                <a:latin typeface="Arial Narrow"/>
                <a:cs typeface="Arial Narrow"/>
              </a:rPr>
              <a:t>Endpoint Compliance Check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Permits entry only to qualified devices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Check for FortiClient Install, running and </a:t>
            </a:r>
            <a:r>
              <a:rPr lang="en-US" sz="2000" dirty="0" err="1" smtClean="0">
                <a:latin typeface="Arial Narrow"/>
                <a:cs typeface="Arial Narrow"/>
              </a:rPr>
              <a:t>config</a:t>
            </a:r>
            <a:r>
              <a:rPr lang="en-US" sz="2000" dirty="0" smtClean="0">
                <a:latin typeface="Arial Narrow"/>
                <a:cs typeface="Arial Narrow"/>
              </a:rPr>
              <a:t>. </a:t>
            </a:r>
            <a:r>
              <a:rPr lang="en-US" sz="2000" dirty="0">
                <a:latin typeface="Arial Narrow"/>
                <a:cs typeface="Arial Narrow"/>
              </a:rPr>
              <a:t>s</a:t>
            </a:r>
            <a:r>
              <a:rPr lang="en-US" sz="2000" dirty="0" smtClean="0">
                <a:latin typeface="Arial Narrow"/>
                <a:cs typeface="Arial Narrow"/>
              </a:rPr>
              <a:t>ynced.</a:t>
            </a:r>
          </a:p>
          <a:p>
            <a:pPr marL="342900" indent="-342900">
              <a:buClr>
                <a:schemeClr val="accent4"/>
              </a:buClr>
              <a:buFont typeface="Arial"/>
              <a:buChar char="•"/>
              <a:defRPr/>
            </a:pPr>
            <a:r>
              <a:rPr lang="en-US" sz="2000" dirty="0" smtClean="0">
                <a:latin typeface="Arial Narrow"/>
                <a:cs typeface="Arial Narrow"/>
              </a:rPr>
              <a:t>Redirects to remediation portal if necessary</a:t>
            </a:r>
          </a:p>
        </p:txBody>
      </p:sp>
      <p:pic>
        <p:nvPicPr>
          <p:cNvPr id="6" name="Picture 5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797" y="1550906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7" name="Picture 6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397" y="2084306"/>
            <a:ext cx="366713" cy="465137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8" name="Picture 7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20" y="2783492"/>
            <a:ext cx="966788" cy="93186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cxnSp>
        <p:nvCxnSpPr>
          <p:cNvPr id="10" name="Curved Connector 9"/>
          <p:cNvCxnSpPr>
            <a:stCxn id="6" idx="3"/>
          </p:cNvCxnSpPr>
          <p:nvPr/>
        </p:nvCxnSpPr>
        <p:spPr bwMode="auto">
          <a:xfrm flipV="1">
            <a:off x="1728585" y="1982320"/>
            <a:ext cx="5321924" cy="34517"/>
          </a:xfrm>
          <a:prstGeom prst="curvedConnector3">
            <a:avLst>
              <a:gd name="adj1" fmla="val 50000"/>
            </a:avLst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" name="Picture 6" descr="FortiGate_Icon_2U_L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88" y="1675036"/>
            <a:ext cx="2027237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urved Connector 13"/>
          <p:cNvCxnSpPr>
            <a:stCxn id="8" idx="3"/>
            <a:endCxn id="5" idx="1"/>
          </p:cNvCxnSpPr>
          <p:nvPr/>
        </p:nvCxnSpPr>
        <p:spPr bwMode="auto">
          <a:xfrm flipV="1">
            <a:off x="1560508" y="2385442"/>
            <a:ext cx="2327480" cy="863981"/>
          </a:xfrm>
          <a:prstGeom prst="curvedConnector3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Curved Connector 15"/>
          <p:cNvCxnSpPr>
            <a:stCxn id="5" idx="3"/>
          </p:cNvCxnSpPr>
          <p:nvPr/>
        </p:nvCxnSpPr>
        <p:spPr bwMode="auto">
          <a:xfrm>
            <a:off x="5915225" y="2385442"/>
            <a:ext cx="328155" cy="522753"/>
          </a:xfrm>
          <a:prstGeom prst="curvedConnector2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5084" y="2826038"/>
            <a:ext cx="1016000" cy="1016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836857" y="3109988"/>
            <a:ext cx="1234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REMEDIATION</a:t>
            </a:r>
          </a:p>
          <a:p>
            <a:r>
              <a:rPr lang="en-US" sz="10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PORTAL</a:t>
            </a:r>
          </a:p>
        </p:txBody>
      </p:sp>
      <p:pic>
        <p:nvPicPr>
          <p:cNvPr id="29" name="Picture 28" descr="Cloud-Blu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204" y="1525659"/>
            <a:ext cx="1258888" cy="839788"/>
          </a:xfrm>
          <a:prstGeom prst="rect">
            <a:avLst/>
          </a:prstGeom>
          <a:noFill/>
          <a:ln>
            <a:noFill/>
          </a:ln>
          <a:effectLst>
            <a:outerShdw blurRad="152400" dist="1143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057879"/>
      </p:ext>
    </p:extLst>
  </p:cSld>
  <p:clrMapOvr>
    <a:masterClrMapping/>
  </p:clrMapOvr>
  <p:transition xmlns:p14="http://schemas.microsoft.com/office/powerpoint/2010/main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5218113" y="3392488"/>
            <a:ext cx="2832100" cy="2497137"/>
          </a:xfrm>
          <a:prstGeom prst="roundRect">
            <a:avLst>
              <a:gd name="adj" fmla="val 8338"/>
            </a:avLst>
          </a:prstGeom>
          <a:solidFill>
            <a:srgbClr val="D3DADF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blurRad="127000" dist="38100" dir="2700000" algn="tl" rotWithShape="0">
              <a:srgbClr val="000000">
                <a:alpha val="42999"/>
              </a:srgbClr>
            </a:outerShdw>
          </a:effectLst>
        </p:spPr>
        <p:txBody>
          <a:bodyPr anchor="ctr"/>
          <a:lstStyle/>
          <a:p>
            <a:pPr algn="ctr">
              <a:buClr>
                <a:schemeClr val="accent2"/>
              </a:buClr>
              <a:defRPr/>
            </a:pPr>
            <a:endParaRPr lang="en-US" sz="1600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904875" y="3386138"/>
            <a:ext cx="2832100" cy="2497137"/>
          </a:xfrm>
          <a:prstGeom prst="roundRect">
            <a:avLst>
              <a:gd name="adj" fmla="val 8338"/>
            </a:avLst>
          </a:prstGeom>
          <a:solidFill>
            <a:srgbClr val="D3DADF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blurRad="127000" dist="38100" dir="2700000" algn="tl" rotWithShape="0">
              <a:srgbClr val="000000">
                <a:alpha val="42999"/>
              </a:srgbClr>
            </a:outerShdw>
          </a:effectLst>
        </p:spPr>
        <p:txBody>
          <a:bodyPr anchor="ctr"/>
          <a:lstStyle/>
          <a:p>
            <a:pPr algn="ctr">
              <a:buClr>
                <a:schemeClr val="accent2"/>
              </a:buClr>
              <a:defRPr/>
            </a:pPr>
            <a:endParaRPr lang="en-US" sz="1600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6388" name="Title 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Endpoint Compliance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1270000"/>
            <a:ext cx="8229600" cy="200025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>
                <a:solidFill>
                  <a:srgbClr val="C00000"/>
                </a:solidFill>
              </a:rPr>
              <a:t>Endpoint Registration </a:t>
            </a:r>
            <a:r>
              <a:rPr lang="en-US" b="1" dirty="0" smtClean="0">
                <a:solidFill>
                  <a:srgbClr val="C00000"/>
                </a:solidFill>
              </a:rPr>
              <a:t>Synchronization</a:t>
            </a:r>
            <a:endParaRPr lang="en-US" b="1" dirty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Allow Multiple FortiGates in a distributed enterprise environment to be aware of a roaming registered endpoint.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Roaming endpoint will be deemed compliant even though he is now traversing via another FortiGate. 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endParaRPr lang="en-US" sz="2000" dirty="0"/>
          </a:p>
        </p:txBody>
      </p:sp>
      <p:pic>
        <p:nvPicPr>
          <p:cNvPr id="13" name="Picture 12" descr="Laptop-L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4746625"/>
            <a:ext cx="966788" cy="931863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>
            <a:spLocks noChangeArrowheads="1"/>
          </p:cNvSpPr>
          <p:nvPr/>
        </p:nvSpPr>
        <p:spPr bwMode="auto">
          <a:xfrm>
            <a:off x="3519488" y="4862513"/>
            <a:ext cx="2422525" cy="838200"/>
          </a:xfrm>
          <a:prstGeom prst="rightArrow">
            <a:avLst>
              <a:gd name="adj1" fmla="val 50000"/>
              <a:gd name="adj2" fmla="val 50002"/>
            </a:avLst>
          </a:prstGeom>
          <a:solidFill>
            <a:schemeClr val="bg1"/>
          </a:solidFill>
          <a:ln w="28575">
            <a:solidFill>
              <a:srgbClr val="FFFFFF"/>
            </a:solidFill>
            <a:miter lim="800000"/>
            <a:headEnd/>
            <a:tailEnd/>
          </a:ln>
          <a:effectLst>
            <a:outerShdw blurRad="127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defTabSz="914400">
              <a:defRPr/>
            </a:pPr>
            <a:endParaRPr lang="en-US" sz="2400"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5" name="Picture 14" descr="Laptop-L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63" y="4811713"/>
            <a:ext cx="966787" cy="931862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>
            <a:stCxn id="16402" idx="3"/>
            <a:endCxn id="16401" idx="1"/>
          </p:cNvCxnSpPr>
          <p:nvPr/>
        </p:nvCxnSpPr>
        <p:spPr bwMode="auto">
          <a:xfrm>
            <a:off x="2516188" y="4227513"/>
            <a:ext cx="3916362" cy="30162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sysDash"/>
            <a:round/>
            <a:headEnd type="arrow"/>
            <a:tailEnd type="arrow"/>
          </a:ln>
          <a:effectLst/>
        </p:spPr>
      </p:cxnSp>
      <p:sp>
        <p:nvSpPr>
          <p:cNvPr id="17" name="Rounded Rectangle 16"/>
          <p:cNvSpPr>
            <a:spLocks noChangeArrowheads="1"/>
          </p:cNvSpPr>
          <p:nvPr/>
        </p:nvSpPr>
        <p:spPr bwMode="auto">
          <a:xfrm>
            <a:off x="3649663" y="4000500"/>
            <a:ext cx="1693862" cy="4079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CC0C4"/>
              </a:gs>
              <a:gs pos="35001">
                <a:srgbClr val="D0D3D5"/>
              </a:gs>
              <a:gs pos="100000">
                <a:srgbClr val="EDEEEF"/>
              </a:gs>
            </a:gsLst>
            <a:lin ang="16200000" scaled="1"/>
          </a:gradFill>
          <a:ln w="9525">
            <a:solidFill>
              <a:srgbClr val="A6A6A6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lIns="0" tIns="0" rIns="0" bIns="0" anchor="ctr"/>
          <a:lstStyle/>
          <a:p>
            <a:pPr algn="ctr" defTabSz="9144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r>
              <a:rPr lang="en-US" sz="1400" i="1" dirty="0">
                <a:latin typeface="+mn-lt"/>
                <a:ea typeface="+mn-ea"/>
                <a:cs typeface="+mn-cs"/>
              </a:rPr>
              <a:t>Registration Sync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 flipV="1">
            <a:off x="1284288" y="3548063"/>
            <a:ext cx="1241425" cy="1503362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584200" y="4759325"/>
            <a:ext cx="1806575" cy="657225"/>
          </a:xfrm>
          <a:prstGeom prst="rect">
            <a:avLst/>
          </a:prstGeom>
          <a:solidFill>
            <a:srgbClr val="FFE066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lang="en-US" sz="1200" dirty="0">
                <a:latin typeface="Comic Sans MS"/>
                <a:ea typeface="+mn-ea"/>
                <a:cs typeface="Comic Sans MS"/>
              </a:rPr>
              <a:t>Download Client, register and compliant</a:t>
            </a:r>
            <a:endParaRPr lang="en-US" sz="1400" dirty="0">
              <a:latin typeface="Comic Sans MS"/>
              <a:ea typeface="+mn-ea"/>
              <a:cs typeface="Comic Sans MS"/>
            </a:endParaRPr>
          </a:p>
        </p:txBody>
      </p:sp>
      <p:pic>
        <p:nvPicPr>
          <p:cNvPr id="21" name="Picture 20" descr="Fortinet_Shiel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5140325"/>
            <a:ext cx="390525" cy="495300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Fortinet_Shiel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888" y="5205413"/>
            <a:ext cx="392112" cy="495300"/>
          </a:xfrm>
          <a:prstGeom prst="rect">
            <a:avLst/>
          </a:prstGeom>
          <a:noFill/>
          <a:ln>
            <a:noFill/>
          </a:ln>
          <a:effectLst>
            <a:outerShdw blurRad="152400" dist="1016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Arrow Connector 22"/>
          <p:cNvCxnSpPr/>
          <p:nvPr/>
        </p:nvCxnSpPr>
        <p:spPr bwMode="auto">
          <a:xfrm flipV="1">
            <a:off x="6502400" y="3613150"/>
            <a:ext cx="1241425" cy="1503363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334000" y="3232150"/>
            <a:ext cx="1806575" cy="657225"/>
          </a:xfrm>
          <a:prstGeom prst="rect">
            <a:avLst/>
          </a:prstGeom>
          <a:solidFill>
            <a:srgbClr val="FFE066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lang="en-US" sz="1200" dirty="0">
                <a:latin typeface="Comic Sans MS"/>
                <a:ea typeface="+mn-ea"/>
                <a:cs typeface="Comic Sans MS"/>
              </a:rPr>
              <a:t>Client accepted as registered client on another FGT</a:t>
            </a:r>
            <a:endParaRPr lang="en-US" sz="1400" dirty="0">
              <a:latin typeface="Comic Sans MS"/>
              <a:ea typeface="+mn-ea"/>
              <a:cs typeface="Comic Sans MS"/>
            </a:endParaRPr>
          </a:p>
        </p:txBody>
      </p:sp>
      <p:pic>
        <p:nvPicPr>
          <p:cNvPr id="16401" name="Picture 23" descr="FortiGate_Icon_1U_L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550" y="3787775"/>
            <a:ext cx="1500188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2" name="Picture 23" descr="FortiGate_Icon_1U_L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3759200"/>
            <a:ext cx="1500188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8861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FortiClient V5.0: Features</a:t>
            </a:r>
            <a:endParaRPr lang="en-US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9917" y="1773885"/>
            <a:ext cx="3494084" cy="3485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027" y="4835813"/>
            <a:ext cx="864755" cy="11544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8521" y="6409901"/>
            <a:ext cx="29911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For Windows Client Only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77838" y="1355725"/>
            <a:ext cx="8170862" cy="402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Antivirus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 err="1">
                <a:solidFill>
                  <a:srgbClr val="5F5F5F"/>
                </a:solidFill>
              </a:rPr>
              <a:t>Realtime</a:t>
            </a:r>
            <a:r>
              <a:rPr lang="en-US" b="1" dirty="0">
                <a:solidFill>
                  <a:srgbClr val="5F5F5F"/>
                </a:solidFill>
              </a:rPr>
              <a:t> host based Antivirus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Scan Schedules 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4 Hours Update</a:t>
            </a:r>
          </a:p>
          <a:p>
            <a:pPr marL="173038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VB100 Certified</a:t>
            </a:r>
          </a:p>
          <a:p>
            <a:pPr marL="173038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FortiGuard </a:t>
            </a:r>
            <a:r>
              <a:rPr lang="en-US" b="1" dirty="0" smtClean="0">
                <a:solidFill>
                  <a:srgbClr val="5F5F5F"/>
                </a:solidFill>
              </a:rPr>
              <a:t>Sandbox Submission</a:t>
            </a:r>
            <a:r>
              <a:rPr lang="en-US" b="1" dirty="0">
                <a:solidFill>
                  <a:srgbClr val="5F5F5F"/>
                </a:solidFill>
              </a:rPr>
              <a:t>* 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endParaRPr lang="en-US" b="1" dirty="0">
              <a:solidFill>
                <a:srgbClr val="5F5F5F"/>
              </a:solidFill>
            </a:endParaRP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7998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6" name="Title 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6019800" y="3048000"/>
            <a:ext cx="2819400" cy="2819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7838" y="1355725"/>
            <a:ext cx="8170862" cy="4468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Securing Mobile Users</a:t>
            </a:r>
            <a:endParaRPr lang="en-US" sz="5400" b="1" dirty="0">
              <a:solidFill>
                <a:srgbClr val="C00000"/>
              </a:solidFill>
            </a:endParaRP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(Off-net) Host Protection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VPN Termination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Access Control 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Endpoint Compliance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Security Event Logging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b="1" dirty="0">
                <a:solidFill>
                  <a:srgbClr val="5F5F5F"/>
                </a:solidFill>
              </a:rPr>
              <a:t>Client Management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endParaRPr lang="en-US" b="1" dirty="0">
              <a:solidFill>
                <a:srgbClr val="5F5F5F"/>
              </a:solidFill>
            </a:endParaRP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5626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7817" y="1811597"/>
            <a:ext cx="3476183" cy="3499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FortiClient V5.0: Features</a:t>
            </a:r>
            <a:endParaRPr lang="en-US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" r="3835" b="53420"/>
          <a:stretch/>
        </p:blipFill>
        <p:spPr>
          <a:xfrm>
            <a:off x="8229600" y="354028"/>
            <a:ext cx="427449" cy="4140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/>
          <a:srcRect r="-2997" b="48902"/>
          <a:stretch/>
        </p:blipFill>
        <p:spPr>
          <a:xfrm>
            <a:off x="8686180" y="352347"/>
            <a:ext cx="457820" cy="45426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77838" y="1355725"/>
            <a:ext cx="8170862" cy="316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>
                <a:solidFill>
                  <a:srgbClr val="C00000"/>
                </a:solidFill>
              </a:rPr>
              <a:t>Web Filter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Cloud based URL rating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Safe Search Option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Exclusion List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endParaRPr lang="en-US" b="1" dirty="0">
              <a:solidFill>
                <a:srgbClr val="5F5F5F"/>
              </a:solidFill>
            </a:endParaRP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68470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0127" y="1798235"/>
            <a:ext cx="3473873" cy="3471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FortiClient V5.0: Features</a:t>
            </a:r>
            <a:endParaRPr lang="en-US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77838" y="1355725"/>
            <a:ext cx="817086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73038">
              <a:spcBef>
                <a:spcPct val="20000"/>
              </a:spcBef>
              <a:buClr>
                <a:srgbClr val="FF0000"/>
              </a:buClr>
              <a:buSzPct val="100000"/>
              <a:defRPr/>
            </a:pPr>
            <a:r>
              <a:rPr lang="en-US" sz="5400" b="1" dirty="0">
                <a:solidFill>
                  <a:srgbClr val="C00000"/>
                </a:solidFill>
              </a:rPr>
              <a:t>Application </a:t>
            </a:r>
            <a:br>
              <a:rPr lang="en-US" sz="5400" b="1" dirty="0">
                <a:solidFill>
                  <a:srgbClr val="C00000"/>
                </a:solidFill>
              </a:rPr>
            </a:br>
            <a:r>
              <a:rPr lang="en-US" sz="5400" b="1" dirty="0" smtClean="0">
                <a:solidFill>
                  <a:srgbClr val="C00000"/>
                </a:solidFill>
              </a:rPr>
              <a:t>Firewall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 smtClean="0">
                <a:solidFill>
                  <a:srgbClr val="5F5F5F"/>
                </a:solidFill>
              </a:rPr>
              <a:t>Network Activity Detection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 smtClean="0">
                <a:solidFill>
                  <a:srgbClr val="5F5F5F"/>
                </a:solidFill>
              </a:rPr>
              <a:t>Application </a:t>
            </a:r>
            <a:r>
              <a:rPr lang="en-US" b="1" dirty="0">
                <a:solidFill>
                  <a:srgbClr val="5F5F5F"/>
                </a:solidFill>
              </a:rPr>
              <a:t>categories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Individual application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endParaRPr lang="en-US" b="1" dirty="0">
              <a:solidFill>
                <a:srgbClr val="5F5F5F"/>
              </a:solidFill>
            </a:endParaRP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49393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2980" y="1790940"/>
            <a:ext cx="3441020" cy="349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FortiClient V5.0: Features</a:t>
            </a:r>
            <a:endParaRPr lang="en-US" dirty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" r="3835" b="53420"/>
          <a:stretch/>
        </p:blipFill>
        <p:spPr>
          <a:xfrm>
            <a:off x="8229600" y="354028"/>
            <a:ext cx="427449" cy="4140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r="-2997" b="48902"/>
          <a:stretch/>
        </p:blipFill>
        <p:spPr>
          <a:xfrm>
            <a:off x="8686180" y="352347"/>
            <a:ext cx="457820" cy="4542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77838" y="1355725"/>
            <a:ext cx="8170862" cy="278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 smtClean="0">
                <a:solidFill>
                  <a:srgbClr val="C00000"/>
                </a:solidFill>
              </a:rPr>
              <a:t>VPN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IPSec &amp; SSL Tunnel VPN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Simplified VPN Configuration 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>
                <a:solidFill>
                  <a:srgbClr val="5F5F5F"/>
                </a:solidFill>
              </a:rPr>
              <a:t>FortiToken supported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10046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FortiClient V5.0: Features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FCT-VUL-Scan-GUI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0005" y="4289258"/>
            <a:ext cx="1674514" cy="1295400"/>
          </a:xfrm>
          <a:prstGeom prst="rect">
            <a:avLst/>
          </a:prstGeom>
        </p:spPr>
      </p:pic>
      <p:pic>
        <p:nvPicPr>
          <p:cNvPr id="9" name="Picture 8" descr="Laptop-L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4205" y="4289258"/>
            <a:ext cx="967232" cy="93167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254" r="95685">
                        <a14:foregroundMark x1="83503" y1="65079" x2="88832" y2="61270"/>
                        <a14:foregroundMark x1="14213" y1="36190" x2="19036" y2="26032"/>
                        <a14:foregroundMark x1="19543" y1="21587" x2="36548" y2="5714"/>
                        <a14:foregroundMark x1="40355" y1="4762" x2="53046" y2="2540"/>
                        <a14:foregroundMark x1="87056" y1="36825" x2="71320" y2="11746"/>
                        <a14:foregroundMark x1="69543" y1="9524" x2="54315" y2="19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5405" y="5279858"/>
            <a:ext cx="763452" cy="609600"/>
          </a:xfrm>
          <a:prstGeom prst="rect">
            <a:avLst/>
          </a:prstGeom>
        </p:spPr>
      </p:pic>
      <p:pic>
        <p:nvPicPr>
          <p:cNvPr id="11" name="Picture 10" descr="1U_Lt-s_x200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6606" y="2003259"/>
            <a:ext cx="1507331" cy="935831"/>
          </a:xfrm>
          <a:prstGeom prst="rect">
            <a:avLst/>
          </a:prstGeom>
        </p:spPr>
      </p:pic>
      <p:sp>
        <p:nvSpPr>
          <p:cNvPr id="12" name="Freeform 11"/>
          <p:cNvSpPr/>
          <p:nvPr/>
        </p:nvSpPr>
        <p:spPr>
          <a:xfrm rot="12802916" flipH="1">
            <a:off x="6250094" y="2729749"/>
            <a:ext cx="911235" cy="1611256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977459"/>
              <a:gd name="connsiteY0" fmla="*/ 0 h 943542"/>
              <a:gd name="connsiteX1" fmla="*/ 899157 w 977459"/>
              <a:gd name="connsiteY1" fmla="*/ 363676 h 943542"/>
              <a:gd name="connsiteX2" fmla="*/ 897403 w 977459"/>
              <a:gd name="connsiteY2" fmla="*/ 943542 h 943542"/>
              <a:gd name="connsiteX0" fmla="*/ -1 w 973534"/>
              <a:gd name="connsiteY0" fmla="*/ 0 h 1015133"/>
              <a:gd name="connsiteX1" fmla="*/ 895230 w 973534"/>
              <a:gd name="connsiteY1" fmla="*/ 435267 h 1015133"/>
              <a:gd name="connsiteX2" fmla="*/ 893476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1541111 w 1595589"/>
              <a:gd name="connsiteY0" fmla="*/ 6565 h 634223"/>
              <a:gd name="connsiteX1" fmla="*/ 10693 w 1595589"/>
              <a:gd name="connsiteY1" fmla="*/ 54357 h 634223"/>
              <a:gd name="connsiteX2" fmla="*/ 8939 w 1595589"/>
              <a:gd name="connsiteY2" fmla="*/ 634223 h 634223"/>
              <a:gd name="connsiteX0" fmla="*/ 1549980 w 1549980"/>
              <a:gd name="connsiteY0" fmla="*/ 52932 h 680590"/>
              <a:gd name="connsiteX1" fmla="*/ 19562 w 1549980"/>
              <a:gd name="connsiteY1" fmla="*/ 100724 h 680590"/>
              <a:gd name="connsiteX2" fmla="*/ 17808 w 1549980"/>
              <a:gd name="connsiteY2" fmla="*/ 680590 h 680590"/>
              <a:gd name="connsiteX0" fmla="*/ 1694375 w 1694375"/>
              <a:gd name="connsiteY0" fmla="*/ 52932 h 680590"/>
              <a:gd name="connsiteX1" fmla="*/ 163957 w 1694375"/>
              <a:gd name="connsiteY1" fmla="*/ 100724 h 680590"/>
              <a:gd name="connsiteX2" fmla="*/ 22920 w 1694375"/>
              <a:gd name="connsiteY2" fmla="*/ 468854 h 680590"/>
              <a:gd name="connsiteX3" fmla="*/ 162203 w 1694375"/>
              <a:gd name="connsiteY3" fmla="*/ 680590 h 680590"/>
              <a:gd name="connsiteX0" fmla="*/ 2085899 w 2085899"/>
              <a:gd name="connsiteY0" fmla="*/ 52932 h 956243"/>
              <a:gd name="connsiteX1" fmla="*/ 555481 w 2085899"/>
              <a:gd name="connsiteY1" fmla="*/ 100724 h 956243"/>
              <a:gd name="connsiteX2" fmla="*/ 414444 w 2085899"/>
              <a:gd name="connsiteY2" fmla="*/ 468854 h 956243"/>
              <a:gd name="connsiteX3" fmla="*/ -1 w 2085899"/>
              <a:gd name="connsiteY3" fmla="*/ 956243 h 956243"/>
              <a:gd name="connsiteX0" fmla="*/ 2188118 w 2188118"/>
              <a:gd name="connsiteY0" fmla="*/ 52932 h 956243"/>
              <a:gd name="connsiteX1" fmla="*/ 657700 w 2188118"/>
              <a:gd name="connsiteY1" fmla="*/ 100724 h 956243"/>
              <a:gd name="connsiteX2" fmla="*/ 0 w 2188118"/>
              <a:gd name="connsiteY2" fmla="*/ 458979 h 956243"/>
              <a:gd name="connsiteX3" fmla="*/ 102218 w 2188118"/>
              <a:gd name="connsiteY3" fmla="*/ 956243 h 956243"/>
              <a:gd name="connsiteX0" fmla="*/ 2188118 w 2188118"/>
              <a:gd name="connsiteY0" fmla="*/ 47348 h 950659"/>
              <a:gd name="connsiteX1" fmla="*/ 521557 w 2188118"/>
              <a:gd name="connsiteY1" fmla="*/ 106050 h 950659"/>
              <a:gd name="connsiteX2" fmla="*/ 0 w 2188118"/>
              <a:gd name="connsiteY2" fmla="*/ 453395 h 950659"/>
              <a:gd name="connsiteX3" fmla="*/ 102218 w 2188118"/>
              <a:gd name="connsiteY3" fmla="*/ 950659 h 950659"/>
              <a:gd name="connsiteX0" fmla="*/ 2188118 w 2188118"/>
              <a:gd name="connsiteY0" fmla="*/ 34635 h 937946"/>
              <a:gd name="connsiteX1" fmla="*/ 521557 w 2188118"/>
              <a:gd name="connsiteY1" fmla="*/ 93337 h 937946"/>
              <a:gd name="connsiteX2" fmla="*/ 0 w 2188118"/>
              <a:gd name="connsiteY2" fmla="*/ 440682 h 937946"/>
              <a:gd name="connsiteX3" fmla="*/ 102218 w 2188118"/>
              <a:gd name="connsiteY3" fmla="*/ 937946 h 937946"/>
              <a:gd name="connsiteX0" fmla="*/ 2235558 w 2235558"/>
              <a:gd name="connsiteY0" fmla="*/ 34635 h 937946"/>
              <a:gd name="connsiteX1" fmla="*/ 568997 w 2235558"/>
              <a:gd name="connsiteY1" fmla="*/ 93337 h 937946"/>
              <a:gd name="connsiteX2" fmla="*/ 0 w 2235558"/>
              <a:gd name="connsiteY2" fmla="*/ 460181 h 937946"/>
              <a:gd name="connsiteX3" fmla="*/ 149658 w 2235558"/>
              <a:gd name="connsiteY3" fmla="*/ 937946 h 937946"/>
              <a:gd name="connsiteX0" fmla="*/ 2237755 w 2237755"/>
              <a:gd name="connsiteY0" fmla="*/ 34635 h 937946"/>
              <a:gd name="connsiteX1" fmla="*/ 571194 w 2237755"/>
              <a:gd name="connsiteY1" fmla="*/ 93337 h 937946"/>
              <a:gd name="connsiteX2" fmla="*/ 2197 w 2237755"/>
              <a:gd name="connsiteY2" fmla="*/ 460181 h 937946"/>
              <a:gd name="connsiteX3" fmla="*/ 151855 w 2237755"/>
              <a:gd name="connsiteY3" fmla="*/ 937946 h 937946"/>
              <a:gd name="connsiteX0" fmla="*/ 2237755 w 2237755"/>
              <a:gd name="connsiteY0" fmla="*/ 34635 h 937946"/>
              <a:gd name="connsiteX1" fmla="*/ 571194 w 2237755"/>
              <a:gd name="connsiteY1" fmla="*/ 93337 h 937946"/>
              <a:gd name="connsiteX2" fmla="*/ 2197 w 2237755"/>
              <a:gd name="connsiteY2" fmla="*/ 460181 h 937946"/>
              <a:gd name="connsiteX3" fmla="*/ 151855 w 2237755"/>
              <a:gd name="connsiteY3" fmla="*/ 937946 h 937946"/>
              <a:gd name="connsiteX0" fmla="*/ 2237755 w 2237755"/>
              <a:gd name="connsiteY0" fmla="*/ 18651 h 921962"/>
              <a:gd name="connsiteX1" fmla="*/ 571194 w 2237755"/>
              <a:gd name="connsiteY1" fmla="*/ 77353 h 921962"/>
              <a:gd name="connsiteX2" fmla="*/ 2197 w 2237755"/>
              <a:gd name="connsiteY2" fmla="*/ 444197 h 921962"/>
              <a:gd name="connsiteX3" fmla="*/ 151855 w 2237755"/>
              <a:gd name="connsiteY3" fmla="*/ 921962 h 921962"/>
              <a:gd name="connsiteX0" fmla="*/ 1239395 w 1239396"/>
              <a:gd name="connsiteY0" fmla="*/ 16981 h 943761"/>
              <a:gd name="connsiteX1" fmla="*/ 571194 w 1239396"/>
              <a:gd name="connsiteY1" fmla="*/ 99152 h 943761"/>
              <a:gd name="connsiteX2" fmla="*/ 2197 w 1239396"/>
              <a:gd name="connsiteY2" fmla="*/ 465996 h 943761"/>
              <a:gd name="connsiteX3" fmla="*/ 151855 w 1239396"/>
              <a:gd name="connsiteY3" fmla="*/ 943761 h 943761"/>
              <a:gd name="connsiteX0" fmla="*/ 1239395 w 1239395"/>
              <a:gd name="connsiteY0" fmla="*/ 17628 h 944408"/>
              <a:gd name="connsiteX1" fmla="*/ 361553 w 1239395"/>
              <a:gd name="connsiteY1" fmla="*/ 95988 h 944408"/>
              <a:gd name="connsiteX2" fmla="*/ 2197 w 1239395"/>
              <a:gd name="connsiteY2" fmla="*/ 466643 h 944408"/>
              <a:gd name="connsiteX3" fmla="*/ 151855 w 1239395"/>
              <a:gd name="connsiteY3" fmla="*/ 944408 h 944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9395" h="944408">
                <a:moveTo>
                  <a:pt x="1239395" y="17628"/>
                </a:moveTo>
                <a:cubicBezTo>
                  <a:pt x="618765" y="-28083"/>
                  <a:pt x="567753" y="21152"/>
                  <a:pt x="361553" y="95988"/>
                </a:cubicBezTo>
                <a:cubicBezTo>
                  <a:pt x="155353" y="170824"/>
                  <a:pt x="2489" y="369999"/>
                  <a:pt x="2197" y="466643"/>
                </a:cubicBezTo>
                <a:cubicBezTo>
                  <a:pt x="1905" y="563287"/>
                  <a:pt x="-29141" y="779575"/>
                  <a:pt x="151855" y="944408"/>
                </a:cubicBezTo>
              </a:path>
            </a:pathLst>
          </a:custGeom>
          <a:ln w="57150" cap="flat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prstDash val="solid"/>
            <a:round/>
            <a:headEnd type="stealth"/>
            <a:tailEnd type="none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4" name="Picture 13" descr="Fortinet_Shield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3805" y="4746458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/>
          <a:srcRect r="11608" b="50346"/>
          <a:stretch/>
        </p:blipFill>
        <p:spPr>
          <a:xfrm>
            <a:off x="7772400" y="340365"/>
            <a:ext cx="392905" cy="4414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0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77838" y="1355725"/>
            <a:ext cx="8170862" cy="281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>
                <a:solidFill>
                  <a:schemeClr val="accent4"/>
                </a:solidFill>
                <a:latin typeface="Arial" pitchFamily="-84" charset="0"/>
                <a:ea typeface="+mn-ea"/>
              </a:rPr>
              <a:t>Vulnerability Scan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r>
              <a:rPr lang="en-US" b="1" dirty="0" smtClean="0">
                <a:solidFill>
                  <a:srgbClr val="5F5F5F"/>
                </a:solidFill>
                <a:ea typeface="Arial Narrow" pitchFamily="-84" charset="0"/>
                <a:cs typeface="Arial Narrow" pitchFamily="-84" charset="0"/>
              </a:rPr>
              <a:t>System </a:t>
            </a:r>
            <a:r>
              <a:rPr lang="en-US" b="1" dirty="0">
                <a:solidFill>
                  <a:srgbClr val="5F5F5F"/>
                </a:solidFill>
                <a:ea typeface="Arial Narrow" pitchFamily="-84" charset="0"/>
                <a:cs typeface="Arial Narrow" pitchFamily="-84" charset="0"/>
              </a:rPr>
              <a:t>Vulnerability scan agent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r>
              <a:rPr lang="en-US" b="1" dirty="0">
                <a:solidFill>
                  <a:srgbClr val="5F5F5F"/>
                </a:solidFill>
                <a:ea typeface="Arial Narrow" pitchFamily="-84" charset="0"/>
                <a:cs typeface="Arial Narrow" pitchFamily="-84" charset="0"/>
              </a:rPr>
              <a:t>Centrally Provision of scan schedule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r>
              <a:rPr lang="en-US" b="1" dirty="0">
                <a:solidFill>
                  <a:srgbClr val="5F5F5F"/>
                </a:solidFill>
                <a:ea typeface="Arial Narrow" pitchFamily="-84" charset="0"/>
                <a:cs typeface="Arial Narrow" pitchFamily="-84" charset="0"/>
              </a:rPr>
              <a:t>Scan Reports via FAZ/FMG</a:t>
            </a:r>
          </a:p>
          <a:p>
            <a:pPr>
              <a:spcBef>
                <a:spcPts val="800"/>
              </a:spcBef>
              <a:buClr>
                <a:srgbClr val="FF0000"/>
              </a:buClr>
              <a:buSzPct val="100000"/>
              <a:defRPr/>
            </a:pPr>
            <a:endParaRPr lang="en-US" b="1" dirty="0">
              <a:solidFill>
                <a:srgbClr val="5F5F5F"/>
              </a:solidFill>
              <a:ea typeface="Arial Narrow" pitchFamily="-84" charset="0"/>
              <a:cs typeface="Arial Narro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52959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 bwMode="auto">
          <a:xfrm>
            <a:off x="0" y="4358460"/>
            <a:ext cx="1379106" cy="304800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On-Net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Rounded Rectangle 36"/>
          <p:cNvSpPr/>
          <p:nvPr/>
        </p:nvSpPr>
        <p:spPr bwMode="auto">
          <a:xfrm>
            <a:off x="4403192" y="5536583"/>
            <a:ext cx="1379106" cy="304800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Off-Net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" name="Right Arrow 19"/>
          <p:cNvSpPr/>
          <p:nvPr/>
        </p:nvSpPr>
        <p:spPr bwMode="auto">
          <a:xfrm>
            <a:off x="533400" y="3581400"/>
            <a:ext cx="3810000" cy="2133600"/>
          </a:xfrm>
          <a:prstGeom prst="rightArrow">
            <a:avLst>
              <a:gd name="adj1" fmla="val 55560"/>
              <a:gd name="adj2" fmla="val 36794"/>
            </a:avLst>
          </a:prstGeom>
          <a:gradFill flip="none" rotWithShape="1">
            <a:gsLst>
              <a:gs pos="99000">
                <a:schemeClr val="accent1">
                  <a:lumMod val="75000"/>
                </a:schemeClr>
              </a:gs>
              <a:gs pos="0">
                <a:schemeClr val="bg1">
                  <a:lumMod val="75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BottomDown"/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4" name="Picture 23" descr="Sm_Branch_R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0" y="4572000"/>
            <a:ext cx="1216152" cy="1145032"/>
          </a:xfrm>
          <a:prstGeom prst="rect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pic>
        <p:nvPicPr>
          <p:cNvPr id="23" name="Picture 22" descr="HQ_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65" y="2286000"/>
            <a:ext cx="1159256" cy="1827784"/>
          </a:xfrm>
          <a:prstGeom prst="rect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FortiClient V5.0: Features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07669" y="1534389"/>
            <a:ext cx="4114800" cy="1710401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SSO Mobility Agent</a:t>
            </a:r>
          </a:p>
          <a:p>
            <a:r>
              <a:rPr lang="en-US" dirty="0" smtClean="0"/>
              <a:t>Caches credentials, so that information is passed to FortiGate seamlessly without user’s action</a:t>
            </a:r>
          </a:p>
        </p:txBody>
      </p:sp>
      <p:pic>
        <p:nvPicPr>
          <p:cNvPr id="5" name="Picture 4" descr="1U_Lt-s_x200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257" y="2667001"/>
            <a:ext cx="1507331" cy="935831"/>
          </a:xfrm>
          <a:prstGeom prst="rect">
            <a:avLst/>
          </a:prstGeom>
        </p:spPr>
      </p:pic>
      <p:pic>
        <p:nvPicPr>
          <p:cNvPr id="7" name="Picture 6" descr="User-Exec-Female_Rt-s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44" y="3276601"/>
            <a:ext cx="789432" cy="903224"/>
          </a:xfrm>
          <a:prstGeom prst="rect">
            <a:avLst/>
          </a:prstGeom>
        </p:spPr>
      </p:pic>
      <p:pic>
        <p:nvPicPr>
          <p:cNvPr id="11" name="Picture 10" descr="Server_Lt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106" y="1270978"/>
            <a:ext cx="1052576" cy="1365504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18" name="Freeform 17"/>
          <p:cNvSpPr/>
          <p:nvPr/>
        </p:nvSpPr>
        <p:spPr>
          <a:xfrm rot="13842887">
            <a:off x="1228215" y="2071681"/>
            <a:ext cx="1139440" cy="1910953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2881" h="912906">
                <a:moveTo>
                  <a:pt x="0" y="0"/>
                </a:moveTo>
                <a:cubicBezTo>
                  <a:pt x="300370" y="53154"/>
                  <a:pt x="951401" y="194361"/>
                  <a:pt x="1130131" y="353157"/>
                </a:cubicBezTo>
                <a:cubicBezTo>
                  <a:pt x="1308861" y="511953"/>
                  <a:pt x="1141943" y="796292"/>
                  <a:pt x="1145051" y="912906"/>
                </a:cubicBezTo>
              </a:path>
            </a:pathLst>
          </a:custGeom>
          <a:ln w="57150" cap="flat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prstDash val="sysDash"/>
            <a:round/>
            <a:headEnd type="none"/>
            <a:tailEnd type="stealth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1" name="Picture 20" descr="User-Exec-Female_Rt-s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4953001"/>
            <a:ext cx="789432" cy="903224"/>
          </a:xfrm>
          <a:prstGeom prst="rect">
            <a:avLst/>
          </a:prstGeom>
        </p:spPr>
      </p:pic>
      <p:pic>
        <p:nvPicPr>
          <p:cNvPr id="22" name="Picture 21" descr="Laptop-Lt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5181600"/>
            <a:ext cx="967232" cy="93167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pic>
        <p:nvPicPr>
          <p:cNvPr id="8" name="Picture 7" descr="Laptop-Lt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444" y="3581400"/>
            <a:ext cx="967232" cy="93167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25" name="Freeform 24"/>
          <p:cNvSpPr/>
          <p:nvPr/>
        </p:nvSpPr>
        <p:spPr>
          <a:xfrm rot="13842887">
            <a:off x="1528740" y="2090599"/>
            <a:ext cx="767533" cy="1609779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3941" h="943542">
                <a:moveTo>
                  <a:pt x="0" y="0"/>
                </a:moveTo>
                <a:cubicBezTo>
                  <a:pt x="439119" y="102067"/>
                  <a:pt x="803499" y="205727"/>
                  <a:pt x="982229" y="364523"/>
                </a:cubicBezTo>
                <a:cubicBezTo>
                  <a:pt x="1160959" y="523319"/>
                  <a:pt x="894295" y="826928"/>
                  <a:pt x="897403" y="943542"/>
                </a:cubicBezTo>
              </a:path>
            </a:pathLst>
          </a:custGeom>
          <a:ln w="57150" cap="flat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prstDash val="sysDash"/>
            <a:round/>
            <a:headEnd type="stealth"/>
            <a:tailEnd type="none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" name="Freeform 28"/>
          <p:cNvSpPr/>
          <p:nvPr/>
        </p:nvSpPr>
        <p:spPr>
          <a:xfrm rot="4640143">
            <a:off x="1937705" y="2925707"/>
            <a:ext cx="715768" cy="1731921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977459"/>
              <a:gd name="connsiteY0" fmla="*/ 0 h 943542"/>
              <a:gd name="connsiteX1" fmla="*/ 899157 w 977459"/>
              <a:gd name="connsiteY1" fmla="*/ 363676 h 943542"/>
              <a:gd name="connsiteX2" fmla="*/ 897403 w 977459"/>
              <a:gd name="connsiteY2" fmla="*/ 943542 h 943542"/>
              <a:gd name="connsiteX0" fmla="*/ -1 w 973534"/>
              <a:gd name="connsiteY0" fmla="*/ 0 h 1015133"/>
              <a:gd name="connsiteX1" fmla="*/ 895230 w 973534"/>
              <a:gd name="connsiteY1" fmla="*/ 435267 h 1015133"/>
              <a:gd name="connsiteX2" fmla="*/ 893476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534" h="1015133">
                <a:moveTo>
                  <a:pt x="0" y="0"/>
                </a:moveTo>
                <a:cubicBezTo>
                  <a:pt x="417683" y="143175"/>
                  <a:pt x="716501" y="276471"/>
                  <a:pt x="895231" y="435267"/>
                </a:cubicBezTo>
                <a:cubicBezTo>
                  <a:pt x="1073961" y="594063"/>
                  <a:pt x="890369" y="898519"/>
                  <a:pt x="893477" y="1015133"/>
                </a:cubicBezTo>
              </a:path>
            </a:pathLst>
          </a:custGeom>
          <a:ln w="57150" cap="flat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prstDash val="solid"/>
            <a:round/>
            <a:headEnd type="stealth"/>
            <a:tailEnd type="none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1" name="Picture 30" descr="Cloud-White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1" y="3505200"/>
            <a:ext cx="1264444" cy="850106"/>
          </a:xfrm>
          <a:prstGeom prst="rect">
            <a:avLst/>
          </a:prstGeom>
          <a:effectLst>
            <a:outerShdw blurRad="152400" dist="1143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30" name="Freeform 29"/>
          <p:cNvSpPr/>
          <p:nvPr/>
        </p:nvSpPr>
        <p:spPr>
          <a:xfrm rot="4640143">
            <a:off x="3487923" y="3860807"/>
            <a:ext cx="2193216" cy="743005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977459"/>
              <a:gd name="connsiteY0" fmla="*/ 0 h 943542"/>
              <a:gd name="connsiteX1" fmla="*/ 899157 w 977459"/>
              <a:gd name="connsiteY1" fmla="*/ 363676 h 943542"/>
              <a:gd name="connsiteX2" fmla="*/ 897403 w 977459"/>
              <a:gd name="connsiteY2" fmla="*/ 943542 h 943542"/>
              <a:gd name="connsiteX0" fmla="*/ -1 w 973534"/>
              <a:gd name="connsiteY0" fmla="*/ 0 h 1015133"/>
              <a:gd name="connsiteX1" fmla="*/ 895230 w 973534"/>
              <a:gd name="connsiteY1" fmla="*/ 435267 h 1015133"/>
              <a:gd name="connsiteX2" fmla="*/ 893476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2744424"/>
              <a:gd name="connsiteY0" fmla="*/ 515465 h 600916"/>
              <a:gd name="connsiteX1" fmla="*/ 2666121 w 2744424"/>
              <a:gd name="connsiteY1" fmla="*/ 21050 h 600916"/>
              <a:gd name="connsiteX2" fmla="*/ 2664367 w 2744424"/>
              <a:gd name="connsiteY2" fmla="*/ 600916 h 600916"/>
              <a:gd name="connsiteX0" fmla="*/ 0 w 2664367"/>
              <a:gd name="connsiteY0" fmla="*/ 594629 h 680080"/>
              <a:gd name="connsiteX1" fmla="*/ 1756244 w 2664367"/>
              <a:gd name="connsiteY1" fmla="*/ 19304 h 680080"/>
              <a:gd name="connsiteX2" fmla="*/ 2664367 w 2664367"/>
              <a:gd name="connsiteY2" fmla="*/ 680080 h 680080"/>
              <a:gd name="connsiteX0" fmla="*/ 0 w 2852298"/>
              <a:gd name="connsiteY0" fmla="*/ 594629 h 610492"/>
              <a:gd name="connsiteX1" fmla="*/ 1756244 w 2852298"/>
              <a:gd name="connsiteY1" fmla="*/ 19304 h 610492"/>
              <a:gd name="connsiteX2" fmla="*/ 2852298 w 2852298"/>
              <a:gd name="connsiteY2" fmla="*/ 575927 h 610492"/>
              <a:gd name="connsiteX0" fmla="*/ 0 w 2852298"/>
              <a:gd name="connsiteY0" fmla="*/ 489106 h 506968"/>
              <a:gd name="connsiteX1" fmla="*/ 1532938 w 2852298"/>
              <a:gd name="connsiteY1" fmla="*/ 21706 h 506968"/>
              <a:gd name="connsiteX2" fmla="*/ 2852298 w 2852298"/>
              <a:gd name="connsiteY2" fmla="*/ 470404 h 506968"/>
              <a:gd name="connsiteX0" fmla="*/ 0 w 2852298"/>
              <a:gd name="connsiteY0" fmla="*/ 467400 h 492119"/>
              <a:gd name="connsiteX1" fmla="*/ 1532938 w 2852298"/>
              <a:gd name="connsiteY1" fmla="*/ 0 h 492119"/>
              <a:gd name="connsiteX2" fmla="*/ 2852298 w 2852298"/>
              <a:gd name="connsiteY2" fmla="*/ 448698 h 492119"/>
              <a:gd name="connsiteX0" fmla="*/ 0 w 2852298"/>
              <a:gd name="connsiteY0" fmla="*/ 474790 h 499509"/>
              <a:gd name="connsiteX1" fmla="*/ 1532938 w 2852298"/>
              <a:gd name="connsiteY1" fmla="*/ 7390 h 499509"/>
              <a:gd name="connsiteX2" fmla="*/ 2852298 w 2852298"/>
              <a:gd name="connsiteY2" fmla="*/ 456088 h 499509"/>
              <a:gd name="connsiteX0" fmla="*/ 0 w 2879269"/>
              <a:gd name="connsiteY0" fmla="*/ 558544 h 580349"/>
              <a:gd name="connsiteX1" fmla="*/ 1559909 w 2879269"/>
              <a:gd name="connsiteY1" fmla="*/ 7390 h 580349"/>
              <a:gd name="connsiteX2" fmla="*/ 2879269 w 2879269"/>
              <a:gd name="connsiteY2" fmla="*/ 456088 h 580349"/>
              <a:gd name="connsiteX0" fmla="*/ 0 w 2879269"/>
              <a:gd name="connsiteY0" fmla="*/ 558544 h 558544"/>
              <a:gd name="connsiteX1" fmla="*/ 1559909 w 2879269"/>
              <a:gd name="connsiteY1" fmla="*/ 7390 h 558544"/>
              <a:gd name="connsiteX2" fmla="*/ 2879269 w 2879269"/>
              <a:gd name="connsiteY2" fmla="*/ 456088 h 558544"/>
              <a:gd name="connsiteX0" fmla="*/ 0 w 2879269"/>
              <a:gd name="connsiteY0" fmla="*/ 558544 h 558544"/>
              <a:gd name="connsiteX1" fmla="*/ 1559909 w 2879269"/>
              <a:gd name="connsiteY1" fmla="*/ 7390 h 558544"/>
              <a:gd name="connsiteX2" fmla="*/ 2879269 w 2879269"/>
              <a:gd name="connsiteY2" fmla="*/ 456088 h 558544"/>
              <a:gd name="connsiteX0" fmla="*/ 0 w 2879269"/>
              <a:gd name="connsiteY0" fmla="*/ 558544 h 558544"/>
              <a:gd name="connsiteX1" fmla="*/ 1559909 w 2879269"/>
              <a:gd name="connsiteY1" fmla="*/ 7390 h 558544"/>
              <a:gd name="connsiteX2" fmla="*/ 2879269 w 2879269"/>
              <a:gd name="connsiteY2" fmla="*/ 456088 h 558544"/>
              <a:gd name="connsiteX0" fmla="*/ 0 w 2879269"/>
              <a:gd name="connsiteY0" fmla="*/ 558544 h 558544"/>
              <a:gd name="connsiteX1" fmla="*/ 1559909 w 2879269"/>
              <a:gd name="connsiteY1" fmla="*/ 7390 h 558544"/>
              <a:gd name="connsiteX2" fmla="*/ 2879269 w 2879269"/>
              <a:gd name="connsiteY2" fmla="*/ 456088 h 558544"/>
              <a:gd name="connsiteX0" fmla="*/ 0 w 2983048"/>
              <a:gd name="connsiteY0" fmla="*/ 431110 h 456088"/>
              <a:gd name="connsiteX1" fmla="*/ 1663688 w 2983048"/>
              <a:gd name="connsiteY1" fmla="*/ 7390 h 456088"/>
              <a:gd name="connsiteX2" fmla="*/ 2983048 w 2983048"/>
              <a:gd name="connsiteY2" fmla="*/ 456088 h 456088"/>
              <a:gd name="connsiteX0" fmla="*/ 0 w 2983048"/>
              <a:gd name="connsiteY0" fmla="*/ 410521 h 435499"/>
              <a:gd name="connsiteX1" fmla="*/ 1652765 w 2983048"/>
              <a:gd name="connsiteY1" fmla="*/ 7752 h 435499"/>
              <a:gd name="connsiteX2" fmla="*/ 2983048 w 2983048"/>
              <a:gd name="connsiteY2" fmla="*/ 435499 h 435499"/>
              <a:gd name="connsiteX0" fmla="*/ 0 w 2983048"/>
              <a:gd name="connsiteY0" fmla="*/ 410521 h 435499"/>
              <a:gd name="connsiteX1" fmla="*/ 1652765 w 2983048"/>
              <a:gd name="connsiteY1" fmla="*/ 7752 h 435499"/>
              <a:gd name="connsiteX2" fmla="*/ 2983048 w 2983048"/>
              <a:gd name="connsiteY2" fmla="*/ 435499 h 43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3048" h="435499">
                <a:moveTo>
                  <a:pt x="0" y="410521"/>
                </a:moveTo>
                <a:cubicBezTo>
                  <a:pt x="349401" y="108057"/>
                  <a:pt x="1123192" y="8051"/>
                  <a:pt x="1652765" y="7752"/>
                </a:cubicBezTo>
                <a:cubicBezTo>
                  <a:pt x="2182704" y="-58540"/>
                  <a:pt x="2979940" y="318885"/>
                  <a:pt x="2983048" y="435499"/>
                </a:cubicBezTo>
              </a:path>
            </a:pathLst>
          </a:custGeom>
          <a:ln w="57150" cap="flat" cmpd="sng">
            <a:solidFill>
              <a:srgbClr val="33719D"/>
            </a:solidFill>
            <a:prstDash val="solid"/>
            <a:round/>
            <a:headEnd type="stealth"/>
            <a:tailEnd type="none" w="lg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9200" y="3962400"/>
            <a:ext cx="304800" cy="3048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4800" y="5638800"/>
            <a:ext cx="304800" cy="304800"/>
          </a:xfrm>
          <a:prstGeom prst="rect">
            <a:avLst/>
          </a:prstGeom>
        </p:spPr>
      </p:pic>
      <p:sp>
        <p:nvSpPr>
          <p:cNvPr id="34" name="Text Placeholder 3"/>
          <p:cNvSpPr txBox="1">
            <a:spLocks/>
          </p:cNvSpPr>
          <p:nvPr/>
        </p:nvSpPr>
        <p:spPr bwMode="auto">
          <a:xfrm>
            <a:off x="5562600" y="3504556"/>
            <a:ext cx="3581400" cy="228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3038" indent="-1730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176213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747713" indent="-169863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139825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4922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9494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4066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638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321050" indent="-2286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chemeClr val="accent4"/>
              </a:buClr>
            </a:pPr>
            <a:r>
              <a:rPr lang="en-US" sz="2000" dirty="0" smtClean="0">
                <a:latin typeface="Arial Narrow"/>
                <a:cs typeface="Arial Narrow"/>
              </a:rPr>
              <a:t>Eliminates the additional user identification prompt from FortiGate</a:t>
            </a:r>
          </a:p>
          <a:p>
            <a:pPr>
              <a:buClr>
                <a:schemeClr val="accent4"/>
              </a:buClr>
            </a:pPr>
            <a:r>
              <a:rPr lang="en-US" sz="2000" dirty="0">
                <a:latin typeface="Arial Narrow"/>
                <a:cs typeface="Arial Narrow"/>
              </a:rPr>
              <a:t>W</a:t>
            </a:r>
            <a:r>
              <a:rPr lang="en-US" sz="2000" dirty="0" smtClean="0">
                <a:latin typeface="Arial Narrow"/>
                <a:cs typeface="Arial Narrow"/>
              </a:rPr>
              <a:t>orks on AD environment on both On-net &amp; </a:t>
            </a:r>
            <a:r>
              <a:rPr lang="en-US" sz="2000" dirty="0">
                <a:latin typeface="Arial Narrow"/>
                <a:cs typeface="Arial Narrow"/>
              </a:rPr>
              <a:t>O</a:t>
            </a:r>
            <a:r>
              <a:rPr lang="en-US" sz="2000" dirty="0" smtClean="0">
                <a:latin typeface="Arial Narrow"/>
                <a:cs typeface="Arial Narrow"/>
              </a:rPr>
              <a:t>ff-net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pic>
        <p:nvPicPr>
          <p:cNvPr id="26" name="Picture 25" descr="Fortinet_Shield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5715000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27" name="Picture 26" descr="Fortinet_Shield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4107191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sp>
        <p:nvSpPr>
          <p:cNvPr id="35" name="Freeform 34"/>
          <p:cNvSpPr/>
          <p:nvPr/>
        </p:nvSpPr>
        <p:spPr>
          <a:xfrm rot="20552134">
            <a:off x="2859486" y="2137862"/>
            <a:ext cx="345804" cy="621824"/>
          </a:xfrm>
          <a:custGeom>
            <a:avLst/>
            <a:gdLst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128173 w 1258428"/>
              <a:gd name="connsiteY2" fmla="*/ 221367 h 899501"/>
              <a:gd name="connsiteX3" fmla="*/ 302955 w 1258428"/>
              <a:gd name="connsiteY3" fmla="*/ 419432 h 899501"/>
              <a:gd name="connsiteX4" fmla="*/ 442780 w 1258428"/>
              <a:gd name="connsiteY4" fmla="*/ 559242 h 899501"/>
              <a:gd name="connsiteX5" fmla="*/ 512693 w 1258428"/>
              <a:gd name="connsiteY5" fmla="*/ 640798 h 899501"/>
              <a:gd name="connsiteX6" fmla="*/ 535997 w 1258428"/>
              <a:gd name="connsiteY6" fmla="*/ 675751 h 899501"/>
              <a:gd name="connsiteX7" fmla="*/ 605910 w 1258428"/>
              <a:gd name="connsiteY7" fmla="*/ 734005 h 899501"/>
              <a:gd name="connsiteX8" fmla="*/ 687475 w 1258428"/>
              <a:gd name="connsiteY8" fmla="*/ 792260 h 899501"/>
              <a:gd name="connsiteX9" fmla="*/ 792344 w 1258428"/>
              <a:gd name="connsiteY9" fmla="*/ 827212 h 899501"/>
              <a:gd name="connsiteX10" fmla="*/ 838952 w 1258428"/>
              <a:gd name="connsiteY10" fmla="*/ 850514 h 899501"/>
              <a:gd name="connsiteX11" fmla="*/ 955473 w 1258428"/>
              <a:gd name="connsiteY11" fmla="*/ 873816 h 899501"/>
              <a:gd name="connsiteX12" fmla="*/ 1048690 w 1258428"/>
              <a:gd name="connsiteY12" fmla="*/ 897118 h 899501"/>
              <a:gd name="connsiteX13" fmla="*/ 1258428 w 1258428"/>
              <a:gd name="connsiteY13" fmla="*/ 897118 h 899501"/>
              <a:gd name="connsiteX0" fmla="*/ 0 w 1258428"/>
              <a:gd name="connsiteY0" fmla="*/ 0 h 899501"/>
              <a:gd name="connsiteX1" fmla="*/ 104869 w 1258428"/>
              <a:gd name="connsiteY1" fmla="*/ 174763 h 899501"/>
              <a:gd name="connsiteX2" fmla="*/ 302955 w 1258428"/>
              <a:gd name="connsiteY2" fmla="*/ 419432 h 899501"/>
              <a:gd name="connsiteX3" fmla="*/ 442780 w 1258428"/>
              <a:gd name="connsiteY3" fmla="*/ 559242 h 899501"/>
              <a:gd name="connsiteX4" fmla="*/ 512693 w 1258428"/>
              <a:gd name="connsiteY4" fmla="*/ 640798 h 899501"/>
              <a:gd name="connsiteX5" fmla="*/ 535997 w 1258428"/>
              <a:gd name="connsiteY5" fmla="*/ 675751 h 899501"/>
              <a:gd name="connsiteX6" fmla="*/ 605910 w 1258428"/>
              <a:gd name="connsiteY6" fmla="*/ 734005 h 899501"/>
              <a:gd name="connsiteX7" fmla="*/ 687475 w 1258428"/>
              <a:gd name="connsiteY7" fmla="*/ 792260 h 899501"/>
              <a:gd name="connsiteX8" fmla="*/ 792344 w 1258428"/>
              <a:gd name="connsiteY8" fmla="*/ 827212 h 899501"/>
              <a:gd name="connsiteX9" fmla="*/ 838952 w 1258428"/>
              <a:gd name="connsiteY9" fmla="*/ 850514 h 899501"/>
              <a:gd name="connsiteX10" fmla="*/ 955473 w 1258428"/>
              <a:gd name="connsiteY10" fmla="*/ 873816 h 899501"/>
              <a:gd name="connsiteX11" fmla="*/ 1048690 w 1258428"/>
              <a:gd name="connsiteY11" fmla="*/ 897118 h 899501"/>
              <a:gd name="connsiteX12" fmla="*/ 1258428 w 1258428"/>
              <a:gd name="connsiteY12" fmla="*/ 897118 h 899501"/>
              <a:gd name="connsiteX0" fmla="*/ 0 w 1258428"/>
              <a:gd name="connsiteY0" fmla="*/ 0 h 899501"/>
              <a:gd name="connsiteX1" fmla="*/ 302955 w 1258428"/>
              <a:gd name="connsiteY1" fmla="*/ 419432 h 899501"/>
              <a:gd name="connsiteX2" fmla="*/ 442780 w 1258428"/>
              <a:gd name="connsiteY2" fmla="*/ 559242 h 899501"/>
              <a:gd name="connsiteX3" fmla="*/ 512693 w 1258428"/>
              <a:gd name="connsiteY3" fmla="*/ 640798 h 899501"/>
              <a:gd name="connsiteX4" fmla="*/ 535997 w 1258428"/>
              <a:gd name="connsiteY4" fmla="*/ 675751 h 899501"/>
              <a:gd name="connsiteX5" fmla="*/ 605910 w 1258428"/>
              <a:gd name="connsiteY5" fmla="*/ 734005 h 899501"/>
              <a:gd name="connsiteX6" fmla="*/ 687475 w 1258428"/>
              <a:gd name="connsiteY6" fmla="*/ 792260 h 899501"/>
              <a:gd name="connsiteX7" fmla="*/ 792344 w 1258428"/>
              <a:gd name="connsiteY7" fmla="*/ 827212 h 899501"/>
              <a:gd name="connsiteX8" fmla="*/ 838952 w 1258428"/>
              <a:gd name="connsiteY8" fmla="*/ 850514 h 899501"/>
              <a:gd name="connsiteX9" fmla="*/ 955473 w 1258428"/>
              <a:gd name="connsiteY9" fmla="*/ 873816 h 899501"/>
              <a:gd name="connsiteX10" fmla="*/ 1048690 w 1258428"/>
              <a:gd name="connsiteY10" fmla="*/ 897118 h 899501"/>
              <a:gd name="connsiteX11" fmla="*/ 1258428 w 1258428"/>
              <a:gd name="connsiteY11" fmla="*/ 897118 h 899501"/>
              <a:gd name="connsiteX0" fmla="*/ 0 w 1258428"/>
              <a:gd name="connsiteY0" fmla="*/ 0 h 899501"/>
              <a:gd name="connsiteX1" fmla="*/ 442780 w 1258428"/>
              <a:gd name="connsiteY1" fmla="*/ 559242 h 899501"/>
              <a:gd name="connsiteX2" fmla="*/ 512693 w 1258428"/>
              <a:gd name="connsiteY2" fmla="*/ 640798 h 899501"/>
              <a:gd name="connsiteX3" fmla="*/ 535997 w 1258428"/>
              <a:gd name="connsiteY3" fmla="*/ 675751 h 899501"/>
              <a:gd name="connsiteX4" fmla="*/ 605910 w 1258428"/>
              <a:gd name="connsiteY4" fmla="*/ 734005 h 899501"/>
              <a:gd name="connsiteX5" fmla="*/ 687475 w 1258428"/>
              <a:gd name="connsiteY5" fmla="*/ 792260 h 899501"/>
              <a:gd name="connsiteX6" fmla="*/ 792344 w 1258428"/>
              <a:gd name="connsiteY6" fmla="*/ 827212 h 899501"/>
              <a:gd name="connsiteX7" fmla="*/ 838952 w 1258428"/>
              <a:gd name="connsiteY7" fmla="*/ 850514 h 899501"/>
              <a:gd name="connsiteX8" fmla="*/ 955473 w 1258428"/>
              <a:gd name="connsiteY8" fmla="*/ 873816 h 899501"/>
              <a:gd name="connsiteX9" fmla="*/ 1048690 w 1258428"/>
              <a:gd name="connsiteY9" fmla="*/ 897118 h 899501"/>
              <a:gd name="connsiteX10" fmla="*/ 1258428 w 1258428"/>
              <a:gd name="connsiteY10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535997 w 1258428"/>
              <a:gd name="connsiteY2" fmla="*/ 675751 h 899501"/>
              <a:gd name="connsiteX3" fmla="*/ 605910 w 1258428"/>
              <a:gd name="connsiteY3" fmla="*/ 734005 h 899501"/>
              <a:gd name="connsiteX4" fmla="*/ 687475 w 1258428"/>
              <a:gd name="connsiteY4" fmla="*/ 792260 h 899501"/>
              <a:gd name="connsiteX5" fmla="*/ 792344 w 1258428"/>
              <a:gd name="connsiteY5" fmla="*/ 827212 h 899501"/>
              <a:gd name="connsiteX6" fmla="*/ 838952 w 1258428"/>
              <a:gd name="connsiteY6" fmla="*/ 850514 h 899501"/>
              <a:gd name="connsiteX7" fmla="*/ 955473 w 1258428"/>
              <a:gd name="connsiteY7" fmla="*/ 873816 h 899501"/>
              <a:gd name="connsiteX8" fmla="*/ 1048690 w 1258428"/>
              <a:gd name="connsiteY8" fmla="*/ 897118 h 899501"/>
              <a:gd name="connsiteX9" fmla="*/ 1258428 w 1258428"/>
              <a:gd name="connsiteY9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687475 w 1258428"/>
              <a:gd name="connsiteY3" fmla="*/ 792260 h 899501"/>
              <a:gd name="connsiteX4" fmla="*/ 792344 w 1258428"/>
              <a:gd name="connsiteY4" fmla="*/ 827212 h 899501"/>
              <a:gd name="connsiteX5" fmla="*/ 838952 w 1258428"/>
              <a:gd name="connsiteY5" fmla="*/ 850514 h 899501"/>
              <a:gd name="connsiteX6" fmla="*/ 955473 w 1258428"/>
              <a:gd name="connsiteY6" fmla="*/ 873816 h 899501"/>
              <a:gd name="connsiteX7" fmla="*/ 1048690 w 1258428"/>
              <a:gd name="connsiteY7" fmla="*/ 897118 h 899501"/>
              <a:gd name="connsiteX8" fmla="*/ 1258428 w 1258428"/>
              <a:gd name="connsiteY8" fmla="*/ 897118 h 899501"/>
              <a:gd name="connsiteX0" fmla="*/ 0 w 1258428"/>
              <a:gd name="connsiteY0" fmla="*/ 0 h 899501"/>
              <a:gd name="connsiteX1" fmla="*/ 512693 w 1258428"/>
              <a:gd name="connsiteY1" fmla="*/ 640798 h 899501"/>
              <a:gd name="connsiteX2" fmla="*/ 605910 w 1258428"/>
              <a:gd name="connsiteY2" fmla="*/ 734005 h 899501"/>
              <a:gd name="connsiteX3" fmla="*/ 792344 w 1258428"/>
              <a:gd name="connsiteY3" fmla="*/ 827212 h 899501"/>
              <a:gd name="connsiteX4" fmla="*/ 838952 w 1258428"/>
              <a:gd name="connsiteY4" fmla="*/ 850514 h 899501"/>
              <a:gd name="connsiteX5" fmla="*/ 955473 w 1258428"/>
              <a:gd name="connsiteY5" fmla="*/ 873816 h 899501"/>
              <a:gd name="connsiteX6" fmla="*/ 1048690 w 1258428"/>
              <a:gd name="connsiteY6" fmla="*/ 897118 h 899501"/>
              <a:gd name="connsiteX7" fmla="*/ 1258428 w 1258428"/>
              <a:gd name="connsiteY7" fmla="*/ 897118 h 899501"/>
              <a:gd name="connsiteX0" fmla="*/ 0 w 1258428"/>
              <a:gd name="connsiteY0" fmla="*/ 0 h 900570"/>
              <a:gd name="connsiteX1" fmla="*/ 512693 w 1258428"/>
              <a:gd name="connsiteY1" fmla="*/ 640798 h 900570"/>
              <a:gd name="connsiteX2" fmla="*/ 605910 w 1258428"/>
              <a:gd name="connsiteY2" fmla="*/ 734005 h 900570"/>
              <a:gd name="connsiteX3" fmla="*/ 792344 w 1258428"/>
              <a:gd name="connsiteY3" fmla="*/ 827212 h 900570"/>
              <a:gd name="connsiteX4" fmla="*/ 838952 w 1258428"/>
              <a:gd name="connsiteY4" fmla="*/ 850514 h 900570"/>
              <a:gd name="connsiteX5" fmla="*/ 1048690 w 1258428"/>
              <a:gd name="connsiteY5" fmla="*/ 897118 h 900570"/>
              <a:gd name="connsiteX6" fmla="*/ 1258428 w 1258428"/>
              <a:gd name="connsiteY6" fmla="*/ 897118 h 900570"/>
              <a:gd name="connsiteX0" fmla="*/ 0 w 1258428"/>
              <a:gd name="connsiteY0" fmla="*/ 0 h 902296"/>
              <a:gd name="connsiteX1" fmla="*/ 512693 w 1258428"/>
              <a:gd name="connsiteY1" fmla="*/ 640798 h 902296"/>
              <a:gd name="connsiteX2" fmla="*/ 605910 w 1258428"/>
              <a:gd name="connsiteY2" fmla="*/ 734005 h 902296"/>
              <a:gd name="connsiteX3" fmla="*/ 792344 w 1258428"/>
              <a:gd name="connsiteY3" fmla="*/ 827212 h 902296"/>
              <a:gd name="connsiteX4" fmla="*/ 1048690 w 1258428"/>
              <a:gd name="connsiteY4" fmla="*/ 897118 h 902296"/>
              <a:gd name="connsiteX5" fmla="*/ 1258428 w 1258428"/>
              <a:gd name="connsiteY5" fmla="*/ 897118 h 902296"/>
              <a:gd name="connsiteX0" fmla="*/ 0 w 1258428"/>
              <a:gd name="connsiteY0" fmla="*/ 0 h 909200"/>
              <a:gd name="connsiteX1" fmla="*/ 512693 w 1258428"/>
              <a:gd name="connsiteY1" fmla="*/ 640798 h 909200"/>
              <a:gd name="connsiteX2" fmla="*/ 605910 w 1258428"/>
              <a:gd name="connsiteY2" fmla="*/ 734005 h 909200"/>
              <a:gd name="connsiteX3" fmla="*/ 1048690 w 1258428"/>
              <a:gd name="connsiteY3" fmla="*/ 897118 h 909200"/>
              <a:gd name="connsiteX4" fmla="*/ 1258428 w 1258428"/>
              <a:gd name="connsiteY4" fmla="*/ 897118 h 909200"/>
              <a:gd name="connsiteX0" fmla="*/ 0 w 1258428"/>
              <a:gd name="connsiteY0" fmla="*/ 0 h 916104"/>
              <a:gd name="connsiteX1" fmla="*/ 512693 w 1258428"/>
              <a:gd name="connsiteY1" fmla="*/ 640798 h 916104"/>
              <a:gd name="connsiteX2" fmla="*/ 1048690 w 1258428"/>
              <a:gd name="connsiteY2" fmla="*/ 897118 h 916104"/>
              <a:gd name="connsiteX3" fmla="*/ 1258428 w 1258428"/>
              <a:gd name="connsiteY3" fmla="*/ 897118 h 916104"/>
              <a:gd name="connsiteX0" fmla="*/ 0 w 1258428"/>
              <a:gd name="connsiteY0" fmla="*/ 0 h 910063"/>
              <a:gd name="connsiteX1" fmla="*/ 32625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1258428"/>
              <a:gd name="connsiteY0" fmla="*/ 0 h 910063"/>
              <a:gd name="connsiteX1" fmla="*/ 384519 w 1258428"/>
              <a:gd name="connsiteY1" fmla="*/ 722354 h 910063"/>
              <a:gd name="connsiteX2" fmla="*/ 1048690 w 1258428"/>
              <a:gd name="connsiteY2" fmla="*/ 897118 h 910063"/>
              <a:gd name="connsiteX3" fmla="*/ 1258428 w 1258428"/>
              <a:gd name="connsiteY3" fmla="*/ 897118 h 910063"/>
              <a:gd name="connsiteX0" fmla="*/ 0 w 997962"/>
              <a:gd name="connsiteY0" fmla="*/ 0 h 954590"/>
              <a:gd name="connsiteX1" fmla="*/ 124053 w 997962"/>
              <a:gd name="connsiteY1" fmla="*/ 766881 h 954590"/>
              <a:gd name="connsiteX2" fmla="*/ 788224 w 997962"/>
              <a:gd name="connsiteY2" fmla="*/ 941645 h 954590"/>
              <a:gd name="connsiteX3" fmla="*/ 997962 w 997962"/>
              <a:gd name="connsiteY3" fmla="*/ 941645 h 954590"/>
              <a:gd name="connsiteX0" fmla="*/ 21328 w 1019290"/>
              <a:gd name="connsiteY0" fmla="*/ 0 h 954590"/>
              <a:gd name="connsiteX1" fmla="*/ 145381 w 1019290"/>
              <a:gd name="connsiteY1" fmla="*/ 766881 h 954590"/>
              <a:gd name="connsiteX2" fmla="*/ 809552 w 1019290"/>
              <a:gd name="connsiteY2" fmla="*/ 941645 h 954590"/>
              <a:gd name="connsiteX3" fmla="*/ 1019290 w 1019290"/>
              <a:gd name="connsiteY3" fmla="*/ 941645 h 954590"/>
              <a:gd name="connsiteX0" fmla="*/ 38943 w 1036905"/>
              <a:gd name="connsiteY0" fmla="*/ 0 h 957064"/>
              <a:gd name="connsiteX1" fmla="*/ 100980 w 1036905"/>
              <a:gd name="connsiteY1" fmla="*/ 733485 h 957064"/>
              <a:gd name="connsiteX2" fmla="*/ 827167 w 1036905"/>
              <a:gd name="connsiteY2" fmla="*/ 941645 h 957064"/>
              <a:gd name="connsiteX3" fmla="*/ 1036905 w 1036905"/>
              <a:gd name="connsiteY3" fmla="*/ 941645 h 957064"/>
              <a:gd name="connsiteX0" fmla="*/ 38943 w 1049308"/>
              <a:gd name="connsiteY0" fmla="*/ 0 h 975483"/>
              <a:gd name="connsiteX1" fmla="*/ 100980 w 1049308"/>
              <a:gd name="connsiteY1" fmla="*/ 733485 h 975483"/>
              <a:gd name="connsiteX2" fmla="*/ 827167 w 1049308"/>
              <a:gd name="connsiteY2" fmla="*/ 941645 h 975483"/>
              <a:gd name="connsiteX3" fmla="*/ 1049308 w 1049308"/>
              <a:gd name="connsiteY3" fmla="*/ 975040 h 975483"/>
              <a:gd name="connsiteX0" fmla="*/ 38943 w 1098920"/>
              <a:gd name="connsiteY0" fmla="*/ 0 h 961378"/>
              <a:gd name="connsiteX1" fmla="*/ 100980 w 1098920"/>
              <a:gd name="connsiteY1" fmla="*/ 733485 h 961378"/>
              <a:gd name="connsiteX2" fmla="*/ 827167 w 1098920"/>
              <a:gd name="connsiteY2" fmla="*/ 941645 h 961378"/>
              <a:gd name="connsiteX3" fmla="*/ 1098920 w 1098920"/>
              <a:gd name="connsiteY3" fmla="*/ 952776 h 961378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7753 w 1087730"/>
              <a:gd name="connsiteY0" fmla="*/ 0 h 965034"/>
              <a:gd name="connsiteX1" fmla="*/ 89790 w 1087730"/>
              <a:gd name="connsiteY1" fmla="*/ 733485 h 965034"/>
              <a:gd name="connsiteX2" fmla="*/ 580316 w 1087730"/>
              <a:gd name="connsiteY2" fmla="*/ 947211 h 965034"/>
              <a:gd name="connsiteX3" fmla="*/ 1087730 w 1087730"/>
              <a:gd name="connsiteY3" fmla="*/ 952776 h 965034"/>
              <a:gd name="connsiteX0" fmla="*/ 25816 w 1085793"/>
              <a:gd name="connsiteY0" fmla="*/ 0 h 977695"/>
              <a:gd name="connsiteX1" fmla="*/ 87853 w 1085793"/>
              <a:gd name="connsiteY1" fmla="*/ 733485 h 977695"/>
              <a:gd name="connsiteX2" fmla="*/ 528767 w 1085793"/>
              <a:gd name="connsiteY2" fmla="*/ 963908 h 977695"/>
              <a:gd name="connsiteX3" fmla="*/ 1085793 w 1085793"/>
              <a:gd name="connsiteY3" fmla="*/ 952776 h 977695"/>
              <a:gd name="connsiteX0" fmla="*/ 115966 w 1175943"/>
              <a:gd name="connsiteY0" fmla="*/ 0 h 988668"/>
              <a:gd name="connsiteX1" fmla="*/ 29165 w 1175943"/>
              <a:gd name="connsiteY1" fmla="*/ 583206 h 988668"/>
              <a:gd name="connsiteX2" fmla="*/ 618917 w 1175943"/>
              <a:gd name="connsiteY2" fmla="*/ 963908 h 988668"/>
              <a:gd name="connsiteX3" fmla="*/ 1175943 w 1175943"/>
              <a:gd name="connsiteY3" fmla="*/ 952776 h 988668"/>
              <a:gd name="connsiteX0" fmla="*/ 159460 w 1219437"/>
              <a:gd name="connsiteY0" fmla="*/ 0 h 988259"/>
              <a:gd name="connsiteX1" fmla="*/ 23047 w 1219437"/>
              <a:gd name="connsiteY1" fmla="*/ 588772 h 988259"/>
              <a:gd name="connsiteX2" fmla="*/ 662411 w 1219437"/>
              <a:gd name="connsiteY2" fmla="*/ 963908 h 988259"/>
              <a:gd name="connsiteX3" fmla="*/ 1219437 w 1219437"/>
              <a:gd name="connsiteY3" fmla="*/ 952776 h 988259"/>
              <a:gd name="connsiteX0" fmla="*/ 142525 w 1202502"/>
              <a:gd name="connsiteY0" fmla="*/ 0 h 988259"/>
              <a:gd name="connsiteX1" fmla="*/ 6112 w 1202502"/>
              <a:gd name="connsiteY1" fmla="*/ 588772 h 988259"/>
              <a:gd name="connsiteX2" fmla="*/ 645476 w 1202502"/>
              <a:gd name="connsiteY2" fmla="*/ 963908 h 988259"/>
              <a:gd name="connsiteX3" fmla="*/ 1202502 w 1202502"/>
              <a:gd name="connsiteY3" fmla="*/ 952776 h 988259"/>
              <a:gd name="connsiteX0" fmla="*/ 196998 w 1256975"/>
              <a:gd name="connsiteY0" fmla="*/ 0 h 952776"/>
              <a:gd name="connsiteX1" fmla="*/ 60585 w 1256975"/>
              <a:gd name="connsiteY1" fmla="*/ 588772 h 952776"/>
              <a:gd name="connsiteX2" fmla="*/ 1256975 w 1256975"/>
              <a:gd name="connsiteY2" fmla="*/ 952776 h 952776"/>
              <a:gd name="connsiteX0" fmla="*/ 108682 w 1168659"/>
              <a:gd name="connsiteY0" fmla="*/ 0 h 952776"/>
              <a:gd name="connsiteX1" fmla="*/ 83897 w 1168659"/>
              <a:gd name="connsiteY1" fmla="*/ 744617 h 952776"/>
              <a:gd name="connsiteX2" fmla="*/ 1168659 w 1168659"/>
              <a:gd name="connsiteY2" fmla="*/ 952776 h 952776"/>
              <a:gd name="connsiteX0" fmla="*/ 105933 w 1128699"/>
              <a:gd name="connsiteY0" fmla="*/ 0 h 847024"/>
              <a:gd name="connsiteX1" fmla="*/ 81148 w 1128699"/>
              <a:gd name="connsiteY1" fmla="*/ 744617 h 847024"/>
              <a:gd name="connsiteX2" fmla="*/ 1128700 w 1128699"/>
              <a:gd name="connsiteY2" fmla="*/ 847024 h 847024"/>
              <a:gd name="connsiteX0" fmla="*/ 105932 w 1128699"/>
              <a:gd name="connsiteY0" fmla="*/ 0 h 870113"/>
              <a:gd name="connsiteX1" fmla="*/ 81147 w 1128699"/>
              <a:gd name="connsiteY1" fmla="*/ 744617 h 870113"/>
              <a:gd name="connsiteX2" fmla="*/ 1128699 w 1128699"/>
              <a:gd name="connsiteY2" fmla="*/ 847024 h 870113"/>
              <a:gd name="connsiteX0" fmla="*/ 78219 w 1100986"/>
              <a:gd name="connsiteY0" fmla="*/ 0 h 877600"/>
              <a:gd name="connsiteX1" fmla="*/ 53434 w 1100986"/>
              <a:gd name="connsiteY1" fmla="*/ 744617 h 877600"/>
              <a:gd name="connsiteX2" fmla="*/ 725568 w 1100986"/>
              <a:gd name="connsiteY2" fmla="*/ 873452 h 877600"/>
              <a:gd name="connsiteX3" fmla="*/ 1100986 w 1100986"/>
              <a:gd name="connsiteY3" fmla="*/ 847024 h 877600"/>
              <a:gd name="connsiteX0" fmla="*/ 78219 w 1150598"/>
              <a:gd name="connsiteY0" fmla="*/ 0 h 952848"/>
              <a:gd name="connsiteX1" fmla="*/ 53434 w 1150598"/>
              <a:gd name="connsiteY1" fmla="*/ 744617 h 952848"/>
              <a:gd name="connsiteX2" fmla="*/ 725568 w 1150598"/>
              <a:gd name="connsiteY2" fmla="*/ 873452 h 952848"/>
              <a:gd name="connsiteX3" fmla="*/ 1150598 w 1150598"/>
              <a:gd name="connsiteY3" fmla="*/ 952775 h 952848"/>
              <a:gd name="connsiteX0" fmla="*/ 54565 w 1126944"/>
              <a:gd name="connsiteY0" fmla="*/ 0 h 952993"/>
              <a:gd name="connsiteX1" fmla="*/ 29780 w 1126944"/>
              <a:gd name="connsiteY1" fmla="*/ 744617 h 952993"/>
              <a:gd name="connsiteX2" fmla="*/ 379432 w 1126944"/>
              <a:gd name="connsiteY2" fmla="*/ 917979 h 952993"/>
              <a:gd name="connsiteX3" fmla="*/ 1126944 w 1126944"/>
              <a:gd name="connsiteY3" fmla="*/ 952775 h 952993"/>
              <a:gd name="connsiteX0" fmla="*/ 109598 w 1181977"/>
              <a:gd name="connsiteY0" fmla="*/ 0 h 952775"/>
              <a:gd name="connsiteX1" fmla="*/ 84813 w 1181977"/>
              <a:gd name="connsiteY1" fmla="*/ 744617 h 952775"/>
              <a:gd name="connsiteX2" fmla="*/ 1181977 w 1181977"/>
              <a:gd name="connsiteY2" fmla="*/ 952775 h 952775"/>
              <a:gd name="connsiteX0" fmla="*/ 24790 w 1097169"/>
              <a:gd name="connsiteY0" fmla="*/ 0 h 952775"/>
              <a:gd name="connsiteX1" fmla="*/ 1082249 w 1097169"/>
              <a:gd name="connsiteY1" fmla="*/ 393026 h 952775"/>
              <a:gd name="connsiteX2" fmla="*/ 5 w 1097169"/>
              <a:gd name="connsiteY2" fmla="*/ 744617 h 952775"/>
              <a:gd name="connsiteX3" fmla="*/ 1097169 w 1097169"/>
              <a:gd name="connsiteY3" fmla="*/ 952775 h 952775"/>
              <a:gd name="connsiteX0" fmla="*/ 3 w 1389386"/>
              <a:gd name="connsiteY0" fmla="*/ 0 h 952775"/>
              <a:gd name="connsiteX1" fmla="*/ 1057462 w 1389386"/>
              <a:gd name="connsiteY1" fmla="*/ 393026 h 952775"/>
              <a:gd name="connsiteX2" fmla="*/ 1389378 w 1389386"/>
              <a:gd name="connsiteY2" fmla="*/ 664869 h 952775"/>
              <a:gd name="connsiteX3" fmla="*/ 1072382 w 1389386"/>
              <a:gd name="connsiteY3" fmla="*/ 952775 h 952775"/>
              <a:gd name="connsiteX0" fmla="*/ 3 w 1140212"/>
              <a:gd name="connsiteY0" fmla="*/ 0 h 952775"/>
              <a:gd name="connsiteX1" fmla="*/ 1057462 w 1140212"/>
              <a:gd name="connsiteY1" fmla="*/ 393026 h 952775"/>
              <a:gd name="connsiteX2" fmla="*/ 1072382 w 1140212"/>
              <a:gd name="connsiteY2" fmla="*/ 952775 h 952775"/>
              <a:gd name="connsiteX0" fmla="*/ 3 w 1212884"/>
              <a:gd name="connsiteY0" fmla="*/ 0 h 912906"/>
              <a:gd name="connsiteX1" fmla="*/ 1130134 w 1212884"/>
              <a:gd name="connsiteY1" fmla="*/ 353157 h 912906"/>
              <a:gd name="connsiteX2" fmla="*/ 1145054 w 1212884"/>
              <a:gd name="connsiteY2" fmla="*/ 912906 h 912906"/>
              <a:gd name="connsiteX0" fmla="*/ 0 w 1212881"/>
              <a:gd name="connsiteY0" fmla="*/ 0 h 912906"/>
              <a:gd name="connsiteX1" fmla="*/ 1130131 w 1212881"/>
              <a:gd name="connsiteY1" fmla="*/ 353157 h 912906"/>
              <a:gd name="connsiteX2" fmla="*/ 1145051 w 1212881"/>
              <a:gd name="connsiteY2" fmla="*/ 912906 h 912906"/>
              <a:gd name="connsiteX0" fmla="*/ 0 w 1291589"/>
              <a:gd name="connsiteY0" fmla="*/ 0 h 912906"/>
              <a:gd name="connsiteX1" fmla="*/ 1229877 w 1291589"/>
              <a:gd name="connsiteY1" fmla="*/ 333887 h 912906"/>
              <a:gd name="connsiteX2" fmla="*/ 1145051 w 1291589"/>
              <a:gd name="connsiteY2" fmla="*/ 912906 h 912906"/>
              <a:gd name="connsiteX0" fmla="*/ 0 w 1056553"/>
              <a:gd name="connsiteY0" fmla="*/ 0 h 947988"/>
              <a:gd name="connsiteX1" fmla="*/ 994841 w 1056553"/>
              <a:gd name="connsiteY1" fmla="*/ 368969 h 947988"/>
              <a:gd name="connsiteX2" fmla="*/ 910015 w 1056553"/>
              <a:gd name="connsiteY2" fmla="*/ 947988 h 947988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1043941"/>
              <a:gd name="connsiteY0" fmla="*/ 0 h 943542"/>
              <a:gd name="connsiteX1" fmla="*/ 982229 w 1043941"/>
              <a:gd name="connsiteY1" fmla="*/ 364523 h 943542"/>
              <a:gd name="connsiteX2" fmla="*/ 897403 w 1043941"/>
              <a:gd name="connsiteY2" fmla="*/ 943542 h 943542"/>
              <a:gd name="connsiteX0" fmla="*/ 0 w 977459"/>
              <a:gd name="connsiteY0" fmla="*/ 0 h 943542"/>
              <a:gd name="connsiteX1" fmla="*/ 899157 w 977459"/>
              <a:gd name="connsiteY1" fmla="*/ 363676 h 943542"/>
              <a:gd name="connsiteX2" fmla="*/ 897403 w 977459"/>
              <a:gd name="connsiteY2" fmla="*/ 943542 h 943542"/>
              <a:gd name="connsiteX0" fmla="*/ -1 w 973534"/>
              <a:gd name="connsiteY0" fmla="*/ 0 h 1015133"/>
              <a:gd name="connsiteX1" fmla="*/ 895230 w 973534"/>
              <a:gd name="connsiteY1" fmla="*/ 435267 h 1015133"/>
              <a:gd name="connsiteX2" fmla="*/ 893476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973534"/>
              <a:gd name="connsiteY0" fmla="*/ 0 h 1015133"/>
              <a:gd name="connsiteX1" fmla="*/ 895231 w 973534"/>
              <a:gd name="connsiteY1" fmla="*/ 435267 h 1015133"/>
              <a:gd name="connsiteX2" fmla="*/ 893477 w 973534"/>
              <a:gd name="connsiteY2" fmla="*/ 1015133 h 1015133"/>
              <a:gd name="connsiteX0" fmla="*/ 0 w 893476"/>
              <a:gd name="connsiteY0" fmla="*/ 0 h 1015133"/>
              <a:gd name="connsiteX1" fmla="*/ 674355 w 893476"/>
              <a:gd name="connsiteY1" fmla="*/ 495071 h 1015133"/>
              <a:gd name="connsiteX2" fmla="*/ 893477 w 893476"/>
              <a:gd name="connsiteY2" fmla="*/ 1015133 h 101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3476" h="1015133">
                <a:moveTo>
                  <a:pt x="0" y="0"/>
                </a:moveTo>
                <a:cubicBezTo>
                  <a:pt x="417683" y="143175"/>
                  <a:pt x="495625" y="336275"/>
                  <a:pt x="674355" y="495071"/>
                </a:cubicBezTo>
                <a:cubicBezTo>
                  <a:pt x="853085" y="653867"/>
                  <a:pt x="890369" y="898519"/>
                  <a:pt x="893477" y="1015133"/>
                </a:cubicBezTo>
              </a:path>
            </a:pathLst>
          </a:custGeom>
          <a:ln w="57150" cap="flat" cmpd="sng">
            <a:solidFill>
              <a:srgbClr val="33719D"/>
            </a:solidFill>
            <a:prstDash val="sysDash"/>
            <a:round/>
            <a:headEnd type="triangle"/>
            <a:tailEnd type="triangl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1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43210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FortiClient V5.0: Features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82110" y="3944036"/>
            <a:ext cx="8406395" cy="1710401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C00000"/>
                </a:solidFill>
              </a:rPr>
              <a:t>WanOpt</a:t>
            </a:r>
            <a:r>
              <a:rPr lang="en-US" b="1" dirty="0" smtClean="0">
                <a:solidFill>
                  <a:srgbClr val="C00000"/>
                </a:solidFill>
              </a:rPr>
              <a:t>. Agent</a:t>
            </a:r>
          </a:p>
          <a:p>
            <a:r>
              <a:rPr lang="en-US" dirty="0" smtClean="0"/>
              <a:t>Allow peering with FortiGate for WAN optimization</a:t>
            </a:r>
          </a:p>
          <a:p>
            <a:r>
              <a:rPr lang="en-US" dirty="0"/>
              <a:t>Reducing bandwidth usage with fewer request and response across </a:t>
            </a:r>
            <a:r>
              <a:rPr lang="en-US" dirty="0" smtClean="0"/>
              <a:t>WAN, thereby improves user experience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l="-1" r="-2307" b="53041"/>
          <a:stretch/>
        </p:blipFill>
        <p:spPr>
          <a:xfrm>
            <a:off x="7315200" y="352347"/>
            <a:ext cx="454754" cy="417461"/>
          </a:xfrm>
          <a:prstGeom prst="rect">
            <a:avLst/>
          </a:prstGeom>
        </p:spPr>
      </p:pic>
      <p:sp>
        <p:nvSpPr>
          <p:cNvPr id="28" name="Rounded Rectangle 27"/>
          <p:cNvSpPr/>
          <p:nvPr/>
        </p:nvSpPr>
        <p:spPr bwMode="auto">
          <a:xfrm>
            <a:off x="1586832" y="2070768"/>
            <a:ext cx="5783109" cy="1524000"/>
          </a:xfrm>
          <a:prstGeom prst="roundRect">
            <a:avLst>
              <a:gd name="adj" fmla="val 13335"/>
            </a:avLst>
          </a:prstGeom>
          <a:solidFill>
            <a:srgbClr val="DFE6E6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38100" dir="2700000" algn="tl" rotWithShape="0">
              <a:srgbClr val="000000">
                <a:alpha val="43000"/>
              </a:srgbClr>
            </a:outerShdw>
          </a:effectLst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2"/>
              </a:buClr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8" name="Picture 37" descr="FortiGate_Icon_2U_L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432" y="2070768"/>
            <a:ext cx="1843601" cy="1290520"/>
          </a:xfrm>
          <a:prstGeom prst="rect">
            <a:avLst/>
          </a:prstGeom>
        </p:spPr>
      </p:pic>
      <p:pic>
        <p:nvPicPr>
          <p:cNvPr id="40" name="Picture 39" descr="Cloud-Blu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5232" y="2299368"/>
            <a:ext cx="1258888" cy="839788"/>
          </a:xfrm>
          <a:prstGeom prst="rect">
            <a:avLst/>
          </a:prstGeom>
          <a:noFill/>
          <a:ln>
            <a:noFill/>
          </a:ln>
          <a:effectLst>
            <a:outerShdw blurRad="152400" dist="114300" dir="5400000" sx="89999" sy="-19000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4177632" y="2604168"/>
            <a:ext cx="990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  <a:latin typeface="Helvetica 55 Roman"/>
                <a:cs typeface="Helvetica 55 Roman"/>
              </a:rPr>
              <a:t>WAN</a:t>
            </a:r>
          </a:p>
        </p:txBody>
      </p:sp>
      <p:cxnSp>
        <p:nvCxnSpPr>
          <p:cNvPr id="42" name="Straight Arrow Connector 41"/>
          <p:cNvCxnSpPr>
            <a:stCxn id="38" idx="3"/>
            <a:endCxn id="45" idx="1"/>
          </p:cNvCxnSpPr>
          <p:nvPr/>
        </p:nvCxnSpPr>
        <p:spPr bwMode="auto">
          <a:xfrm flipV="1">
            <a:off x="2897033" y="2341278"/>
            <a:ext cx="3718999" cy="374750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arrow"/>
            <a:tailEnd type="arrow"/>
          </a:ln>
          <a:effectLst/>
        </p:spPr>
      </p:cxnSp>
      <p:cxnSp>
        <p:nvCxnSpPr>
          <p:cNvPr id="43" name="Straight Arrow Connector 42"/>
          <p:cNvCxnSpPr>
            <a:stCxn id="38" idx="3"/>
            <a:endCxn id="46" idx="1"/>
          </p:cNvCxnSpPr>
          <p:nvPr/>
        </p:nvCxnSpPr>
        <p:spPr bwMode="auto">
          <a:xfrm>
            <a:off x="2897033" y="2716028"/>
            <a:ext cx="3871399" cy="383440"/>
          </a:xfrm>
          <a:prstGeom prst="straightConnector1">
            <a:avLst/>
          </a:prstGeom>
          <a:solidFill>
            <a:schemeClr val="accent2">
              <a:alpha val="42000"/>
            </a:schemeClr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arrow"/>
            <a:tailEnd type="arrow"/>
          </a:ln>
          <a:effectLst/>
        </p:spPr>
      </p:cxnSp>
      <p:sp>
        <p:nvSpPr>
          <p:cNvPr id="44" name="Rounded Rectangle 43"/>
          <p:cNvSpPr/>
          <p:nvPr/>
        </p:nvSpPr>
        <p:spPr bwMode="auto">
          <a:xfrm>
            <a:off x="7053180" y="2552030"/>
            <a:ext cx="1371600" cy="455863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Peers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5" name="Picture 44" descr="FortiGate_Icon_2U_L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032" y="1994568"/>
            <a:ext cx="990600" cy="693420"/>
          </a:xfrm>
          <a:prstGeom prst="rect">
            <a:avLst/>
          </a:prstGeom>
        </p:spPr>
      </p:pic>
      <p:pic>
        <p:nvPicPr>
          <p:cNvPr id="46" name="Picture 45" descr="Laptop-L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8432" y="2756568"/>
            <a:ext cx="711503" cy="685800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6" descr="Fortinet_Shiel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091" y="3056078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795657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 14"/>
          <p:cNvSpPr/>
          <p:nvPr/>
        </p:nvSpPr>
        <p:spPr bwMode="auto">
          <a:xfrm>
            <a:off x="1169035" y="1699284"/>
            <a:ext cx="6577965" cy="895314"/>
          </a:xfrm>
          <a:prstGeom prst="homePlate">
            <a:avLst/>
          </a:prstGeom>
          <a:gradFill flip="none" rotWithShape="1">
            <a:gsLst>
              <a:gs pos="0">
                <a:srgbClr val="A5ACB0"/>
              </a:gs>
              <a:gs pos="100000">
                <a:schemeClr val="bg2"/>
              </a:gs>
            </a:gsLst>
            <a:lin ang="108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8" name="Picture 7" descr="Laptop-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752600"/>
            <a:ext cx="967232" cy="931672"/>
          </a:xfrm>
          <a:prstGeom prst="rect">
            <a:avLst/>
          </a:prstGeom>
          <a:effectLst>
            <a:outerShdw blurRad="50800" dist="25400" dir="5400000">
              <a:srgbClr val="000000">
                <a:alpha val="3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&amp; reporting</a:t>
            </a:r>
            <a:endParaRPr lang="en-US" dirty="0"/>
          </a:p>
        </p:txBody>
      </p:sp>
      <p:pic>
        <p:nvPicPr>
          <p:cNvPr id="7" name="Picture 6" descr="Fortinet_Shiel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2286000"/>
            <a:ext cx="367132" cy="464809"/>
          </a:xfrm>
          <a:prstGeom prst="rect">
            <a:avLst/>
          </a:prstGeom>
          <a:effectLst>
            <a:outerShdw blurRad="152400" dist="101600" dir="5400000" sx="90000" sy="-19000">
              <a:srgbClr val="000000">
                <a:alpha val="20000"/>
              </a:srgbClr>
            </a:outerShdw>
          </a:effectLst>
        </p:spPr>
      </p:pic>
      <p:pic>
        <p:nvPicPr>
          <p:cNvPr id="10" name="Picture 9" descr="FortiAnalyzer_Icon_2U_Lt-s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400" y="1828800"/>
            <a:ext cx="1500632" cy="10454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12559" y="166472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Logs are periodically </a:t>
            </a:r>
            <a:r>
              <a:rPr lang="en-US" sz="1800" dirty="0"/>
              <a:t>uploaded to </a:t>
            </a:r>
            <a:r>
              <a:rPr lang="en-US" sz="1800" dirty="0" smtClean="0"/>
              <a:t>FortiAnalyzer/FortiManager via Encrypted Transmission, reports can thereby be generated.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134" y="2999183"/>
            <a:ext cx="4881580" cy="1577584"/>
          </a:xfrm>
          <a:prstGeom prst="rect">
            <a:avLst/>
          </a:prstGeom>
        </p:spPr>
      </p:pic>
      <p:pic>
        <p:nvPicPr>
          <p:cNvPr id="9" name="Picture 8" descr="User Activity Summary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6007" y="2480045"/>
            <a:ext cx="2609369" cy="3316187"/>
          </a:xfrm>
          <a:prstGeom prst="rect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  <a:scene3d>
            <a:camera prst="orthographicFront">
              <a:rot lat="0" lon="0" rev="6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35856203"/>
      </p:ext>
    </p:extLst>
  </p:cSld>
  <p:clrMapOvr>
    <a:masterClrMapping/>
  </p:clrMapOvr>
  <p:transition xmlns:p14="http://schemas.microsoft.com/office/powerpoint/2010/main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FortiClient </a:t>
            </a:r>
            <a:r>
              <a:rPr lang="en-US" dirty="0" err="1" smtClean="0"/>
              <a:t>iOS</a:t>
            </a:r>
            <a:r>
              <a:rPr lang="en-US" dirty="0" smtClean="0"/>
              <a:t> &amp; Android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438400" y="4551396"/>
            <a:ext cx="5943600" cy="1471049"/>
          </a:xfrm>
        </p:spPr>
        <p:txBody>
          <a:bodyPr numCol="2"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FortiClient for </a:t>
            </a:r>
            <a:r>
              <a:rPr lang="en-US" b="1" dirty="0">
                <a:solidFill>
                  <a:schemeClr val="accent4"/>
                </a:solidFill>
              </a:rPr>
              <a:t>iOS </a:t>
            </a:r>
            <a:endParaRPr lang="en-US" b="1" dirty="0" smtClean="0">
              <a:solidFill>
                <a:schemeClr val="accent4"/>
              </a:solidFill>
            </a:endParaRPr>
          </a:p>
          <a:p>
            <a:r>
              <a:rPr lang="en-US" sz="1800" dirty="0" err="1" smtClean="0"/>
              <a:t>Fullscreen</a:t>
            </a:r>
            <a:r>
              <a:rPr lang="en-US" sz="1800" dirty="0" smtClean="0"/>
              <a:t> iPad Support</a:t>
            </a:r>
          </a:p>
          <a:p>
            <a:r>
              <a:rPr lang="en-US" sz="1800" dirty="0"/>
              <a:t>Web Application </a:t>
            </a:r>
            <a:r>
              <a:rPr lang="en-US" sz="1800" dirty="0" smtClean="0"/>
              <a:t>Mode </a:t>
            </a:r>
            <a:r>
              <a:rPr lang="en-US" sz="1800" dirty="0" smtClean="0"/>
              <a:t>SSL VPN Support </a:t>
            </a:r>
            <a:r>
              <a:rPr lang="en-US" sz="1800" dirty="0" smtClean="0"/>
              <a:t>(HTTP/HTTPS/FTP/SMB)</a:t>
            </a:r>
          </a:p>
          <a:p>
            <a:r>
              <a:rPr lang="en-US" sz="1800" dirty="0"/>
              <a:t>Support embedded web </a:t>
            </a:r>
            <a:r>
              <a:rPr lang="en-US" sz="1800" dirty="0" smtClean="0"/>
              <a:t>browser &amp; web filtering</a:t>
            </a:r>
            <a:endParaRPr lang="en-US" sz="1800" dirty="0"/>
          </a:p>
          <a:p>
            <a:r>
              <a:rPr lang="en-US" sz="1800" dirty="0"/>
              <a:t>FortiToken 2FA </a:t>
            </a:r>
            <a:r>
              <a:rPr lang="en-US" sz="1800" dirty="0" smtClean="0"/>
              <a:t>support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219200"/>
            <a:ext cx="2095500" cy="32080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600" y="1219200"/>
            <a:ext cx="2095500" cy="32080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1219200"/>
            <a:ext cx="2095500" cy="32080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1600" y="1219200"/>
            <a:ext cx="2095500" cy="32080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1999" y="4114801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Preferred App selection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399" y="4114800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Connections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799" y="4114800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Bookmarks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7999" y="4114800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Web Browser</a:t>
            </a:r>
            <a:endParaRPr lang="en-US" sz="1100" b="1" dirty="0">
              <a:solidFill>
                <a:srgbClr val="C00000"/>
              </a:solidFill>
            </a:endParaRPr>
          </a:p>
        </p:txBody>
      </p:sp>
      <p:pic>
        <p:nvPicPr>
          <p:cNvPr id="13" name="Picture 12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410200" y="1871131"/>
            <a:ext cx="617220" cy="103481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00" y="1865963"/>
            <a:ext cx="617220" cy="113829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371600" y="1866898"/>
            <a:ext cx="617220" cy="113829"/>
          </a:xfrm>
          <a:prstGeom prst="rect">
            <a:avLst/>
          </a:prstGeom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410450" y="1866901"/>
            <a:ext cx="617220" cy="10348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923" y="4578306"/>
            <a:ext cx="1295400" cy="124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698599"/>
      </p:ext>
    </p:extLst>
  </p:cSld>
  <p:clrMapOvr>
    <a:masterClrMapping/>
  </p:clrMapOvr>
  <p:transition xmlns:p14="http://schemas.microsoft.com/office/powerpoint/2010/main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FortiClient </a:t>
            </a:r>
            <a:r>
              <a:rPr lang="en-US" dirty="0" err="1"/>
              <a:t>iOS</a:t>
            </a:r>
            <a:r>
              <a:rPr lang="en-US" dirty="0"/>
              <a:t> &amp; Android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4191001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Preferred App selection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4191000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Connections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4191000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Bookmarks</a:t>
            </a:r>
            <a:endParaRPr lang="en-US" sz="1100" b="1" dirty="0">
              <a:solidFill>
                <a:srgbClr val="C00000"/>
              </a:solidFill>
            </a:endParaRPr>
          </a:p>
        </p:txBody>
      </p:sp>
      <p:pic>
        <p:nvPicPr>
          <p:cNvPr id="7" name="Picture 6" descr="Bookmarks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397000"/>
            <a:ext cx="1584960" cy="264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F7F7F"/>
            </a:solidFill>
          </a:ln>
          <a:effectLst>
            <a:reflection blurRad="12700" stA="30000" endPos="9000" dist="5000" dir="5400000" sy="-100000" algn="bl" rotWithShape="0"/>
          </a:effectLst>
        </p:spPr>
      </p:pic>
      <p:pic>
        <p:nvPicPr>
          <p:cNvPr id="8" name="Picture 7" descr="MainPag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1371600"/>
            <a:ext cx="16002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F7F7F"/>
            </a:solidFill>
          </a:ln>
          <a:effectLst>
            <a:reflection blurRad="12700" stA="30000" endPos="9000" dist="5000" dir="5400000" sy="-100000" algn="bl" rotWithShape="0"/>
          </a:effectLst>
        </p:spPr>
      </p:pic>
      <p:pic>
        <p:nvPicPr>
          <p:cNvPr id="9" name="Picture 8" descr="RDPconnecte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1371600"/>
            <a:ext cx="16002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F7F7F"/>
            </a:solidFill>
          </a:ln>
          <a:effectLst>
            <a:reflection blurRad="12700" stA="30000" endPos="9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6781800" y="4191000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RDP Connect</a:t>
            </a:r>
            <a:endParaRPr lang="en-US" sz="1100" b="1" dirty="0">
              <a:solidFill>
                <a:srgbClr val="C00000"/>
              </a:solidFill>
            </a:endParaRPr>
          </a:p>
        </p:txBody>
      </p:sp>
      <p:pic>
        <p:nvPicPr>
          <p:cNvPr id="11" name="Picture 10" descr="SupportedApps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371600"/>
            <a:ext cx="16002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F7F7F"/>
            </a:solidFill>
          </a:ln>
          <a:effectLst>
            <a:reflection blurRad="12700" stA="30000" endPos="9000" dist="5000" dir="5400000" sy="-100000" algn="bl" rotWithShape="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7127" y="1551953"/>
            <a:ext cx="1081075" cy="1049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1437" y="1547701"/>
            <a:ext cx="1081075" cy="104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4165" y="1570563"/>
            <a:ext cx="1081075" cy="104959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438400" y="4562636"/>
            <a:ext cx="6553200" cy="1383610"/>
          </a:xfrm>
        </p:spPr>
        <p:txBody>
          <a:bodyPr numCol="2"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FortiClient </a:t>
            </a:r>
            <a:r>
              <a:rPr lang="en-US" b="1" dirty="0" smtClean="0">
                <a:solidFill>
                  <a:srgbClr val="C00000"/>
                </a:solidFill>
              </a:rPr>
              <a:t>for Android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sz="1800" dirty="0"/>
              <a:t>Supported OS:  Android 2.2, 2.3, 3.0 and 4.0</a:t>
            </a:r>
          </a:p>
          <a:p>
            <a:r>
              <a:rPr lang="en-US" sz="1800" dirty="0"/>
              <a:t>SSLVPN web mode (proxy based) feature supported</a:t>
            </a:r>
          </a:p>
          <a:p>
            <a:r>
              <a:rPr lang="en-US" sz="1800" dirty="0"/>
              <a:t>Support embedded web browser &amp; web filtering</a:t>
            </a:r>
          </a:p>
          <a:p>
            <a:r>
              <a:rPr lang="en-US" sz="1800" dirty="0" smtClean="0"/>
              <a:t>FortiToken </a:t>
            </a:r>
            <a:r>
              <a:rPr lang="en-US" sz="1800" dirty="0" smtClean="0"/>
              <a:t>2FA support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923" y="4578306"/>
            <a:ext cx="1295400" cy="124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24481"/>
      </p:ext>
    </p:extLst>
  </p:cSld>
  <p:clrMapOvr>
    <a:masterClrMapping/>
  </p:clrMapOvr>
  <p:transition xmlns:p14="http://schemas.microsoft.com/office/powerpoint/2010/main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3124200"/>
            <a:ext cx="7162800" cy="2822045"/>
          </a:xfrm>
        </p:spPr>
        <p:txBody>
          <a:bodyPr/>
          <a:lstStyle/>
          <a:p>
            <a:pPr lvl="0" algn="ctr">
              <a:buNone/>
              <a:defRPr/>
            </a:pPr>
            <a:r>
              <a:rPr lang="en-US" sz="5400" b="1" kern="1200" dirty="0" smtClean="0">
                <a:latin typeface="Arial" pitchFamily="-84" charset="0"/>
                <a:ea typeface="ＭＳ Ｐゴシック" pitchFamily="34" charset="-128"/>
                <a:cs typeface="+mn-cs"/>
              </a:rPr>
              <a:t>Q &amp; A</a:t>
            </a:r>
            <a:endParaRPr lang="en-US" sz="5400" b="1" kern="1200" dirty="0">
              <a:latin typeface="Arial" pitchFamily="-84" charset="0"/>
              <a:ea typeface="ＭＳ Ｐゴシック" pitchFamily="34" charset="-128"/>
              <a:cs typeface="+mn-cs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048000"/>
            <a:ext cx="1116541" cy="111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19412"/>
      </p:ext>
    </p:extLst>
  </p:cSld>
  <p:clrMapOvr>
    <a:masterClrMapping/>
  </p:clrMapOvr>
  <p:transition xmlns:p14="http://schemas.microsoft.com/office/powerpoint/2010/main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/>
          <a:srcRect r="14419"/>
          <a:stretch/>
        </p:blipFill>
        <p:spPr>
          <a:xfrm>
            <a:off x="4953000" y="2133600"/>
            <a:ext cx="4191000" cy="3089342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type="body" sz="quarter" idx="11"/>
          </p:nvPr>
        </p:nvSpPr>
        <p:spPr>
          <a:xfrm>
            <a:off x="381000" y="5562600"/>
            <a:ext cx="8077200" cy="561750"/>
          </a:xfrm>
        </p:spPr>
        <p:txBody>
          <a:bodyPr numCol="2" spcCol="216000"/>
          <a:lstStyle/>
          <a:p>
            <a:pPr marL="0" indent="-108000"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Simplifies deployment &amp; reduces TCO</a:t>
            </a:r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Free to use</a:t>
            </a:r>
            <a:endParaRPr lang="en-US" sz="2000" dirty="0"/>
          </a:p>
        </p:txBody>
      </p:sp>
      <p:pic>
        <p:nvPicPr>
          <p:cNvPr id="75779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3208338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0" name="TextBox 1"/>
          <p:cNvSpPr txBox="1">
            <a:spLocks noChangeArrowheads="1"/>
          </p:cNvSpPr>
          <p:nvPr/>
        </p:nvSpPr>
        <p:spPr bwMode="auto">
          <a:xfrm>
            <a:off x="1244600" y="3284538"/>
            <a:ext cx="8730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/>
              <a:t>Antivirus</a:t>
            </a:r>
            <a:endParaRPr lang="en-US" sz="1400" dirty="0"/>
          </a:p>
        </p:txBody>
      </p:sp>
      <p:pic>
        <p:nvPicPr>
          <p:cNvPr id="75781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2446338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2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5138" y="4419600"/>
            <a:ext cx="555625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13" y="2819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2819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5" name="TextBox 20"/>
          <p:cNvSpPr txBox="1">
            <a:spLocks noChangeArrowheads="1"/>
          </p:cNvSpPr>
          <p:nvPr/>
        </p:nvSpPr>
        <p:spPr bwMode="auto">
          <a:xfrm>
            <a:off x="1244600" y="2522538"/>
            <a:ext cx="1004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Web Filter</a:t>
            </a:r>
          </a:p>
        </p:txBody>
      </p:sp>
      <p:sp>
        <p:nvSpPr>
          <p:cNvPr id="75786" name="TextBox 21"/>
          <p:cNvSpPr txBox="1">
            <a:spLocks noChangeArrowheads="1"/>
          </p:cNvSpPr>
          <p:nvPr/>
        </p:nvSpPr>
        <p:spPr bwMode="auto">
          <a:xfrm>
            <a:off x="4191000" y="2895600"/>
            <a:ext cx="1231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Remote VPN</a:t>
            </a:r>
          </a:p>
        </p:txBody>
      </p:sp>
      <p:sp>
        <p:nvSpPr>
          <p:cNvPr id="75787" name="TextBox 22"/>
          <p:cNvSpPr txBox="1">
            <a:spLocks noChangeArrowheads="1"/>
          </p:cNvSpPr>
          <p:nvPr/>
        </p:nvSpPr>
        <p:spPr bwMode="auto">
          <a:xfrm>
            <a:off x="3611563" y="4448175"/>
            <a:ext cx="10636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Application</a:t>
            </a:r>
          </a:p>
          <a:p>
            <a:pPr eaLnBrk="1" hangingPunct="1"/>
            <a:r>
              <a:rPr lang="en-US" sz="1400"/>
              <a:t>Firewall</a:t>
            </a:r>
          </a:p>
        </p:txBody>
      </p:sp>
      <p:pic>
        <p:nvPicPr>
          <p:cNvPr id="75788" name="Picture 1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13" y="3581400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9" name="TextBox 23"/>
          <p:cNvSpPr txBox="1">
            <a:spLocks noChangeArrowheads="1"/>
          </p:cNvSpPr>
          <p:nvPr/>
        </p:nvSpPr>
        <p:spPr bwMode="auto">
          <a:xfrm>
            <a:off x="3611563" y="3562350"/>
            <a:ext cx="11858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Vulnerability </a:t>
            </a:r>
          </a:p>
          <a:p>
            <a:pPr eaLnBrk="1" hangingPunct="1"/>
            <a:r>
              <a:rPr lang="en-US" sz="1400"/>
              <a:t>Scanning</a:t>
            </a:r>
          </a:p>
        </p:txBody>
      </p:sp>
      <p:pic>
        <p:nvPicPr>
          <p:cNvPr id="75790" name="Picture 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52705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1" name="Picture 5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75" y="4843463"/>
            <a:ext cx="515938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92" name="TextBox 26"/>
          <p:cNvSpPr txBox="1">
            <a:spLocks noChangeArrowheads="1"/>
          </p:cNvSpPr>
          <p:nvPr/>
        </p:nvSpPr>
        <p:spPr bwMode="auto">
          <a:xfrm>
            <a:off x="1258887" y="4013200"/>
            <a:ext cx="132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2-Factor </a:t>
            </a:r>
          </a:p>
          <a:p>
            <a:pPr eaLnBrk="1" hangingPunct="1"/>
            <a:r>
              <a:rPr lang="en-US" sz="1400" dirty="0"/>
              <a:t>Authentication </a:t>
            </a:r>
          </a:p>
        </p:txBody>
      </p:sp>
      <p:sp>
        <p:nvSpPr>
          <p:cNvPr id="75793" name="TextBox 27"/>
          <p:cNvSpPr txBox="1">
            <a:spLocks noChangeArrowheads="1"/>
          </p:cNvSpPr>
          <p:nvPr/>
        </p:nvSpPr>
        <p:spPr bwMode="auto">
          <a:xfrm>
            <a:off x="1219200" y="4800600"/>
            <a:ext cx="11824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WAN </a:t>
            </a:r>
          </a:p>
          <a:p>
            <a:pPr eaLnBrk="1" hangingPunct="1"/>
            <a:r>
              <a:rPr lang="en-US" sz="1400" dirty="0" smtClean="0"/>
              <a:t>Optimization</a:t>
            </a:r>
            <a:endParaRPr lang="en-US" sz="1400" dirty="0"/>
          </a:p>
        </p:txBody>
      </p:sp>
      <p:sp>
        <p:nvSpPr>
          <p:cNvPr id="75796" name="Title 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</a:rPr>
              <a:t>FortiClient </a:t>
            </a:r>
            <a:r>
              <a:rPr lang="en-US" dirty="0" smtClean="0">
                <a:latin typeface="Arial" charset="0"/>
              </a:rPr>
              <a:t>5.0</a:t>
            </a:r>
            <a:endParaRPr lang="en-US" dirty="0"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309264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Note Feature Parity among platforms and operating mode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1"/>
          <a:srcRect l="1" r="3835" b="53420"/>
          <a:stretch/>
        </p:blipFill>
        <p:spPr>
          <a:xfrm>
            <a:off x="7467600" y="5030881"/>
            <a:ext cx="427449" cy="41409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2"/>
          <a:srcRect r="11608" b="50346"/>
          <a:stretch/>
        </p:blipFill>
        <p:spPr>
          <a:xfrm>
            <a:off x="7010400" y="5017218"/>
            <a:ext cx="392905" cy="44142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3"/>
          <a:srcRect l="-1" r="-2307" b="53041"/>
          <a:stretch/>
        </p:blipFill>
        <p:spPr>
          <a:xfrm>
            <a:off x="6553200" y="5029200"/>
            <a:ext cx="454754" cy="41746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4"/>
          <a:srcRect r="-2997" b="48902"/>
          <a:stretch/>
        </p:blipFill>
        <p:spPr>
          <a:xfrm>
            <a:off x="7924180" y="5029200"/>
            <a:ext cx="457820" cy="45426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477838" y="1355725"/>
            <a:ext cx="8170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Unified Client</a:t>
            </a:r>
            <a:endParaRPr lang="en-US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40682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10134">
            <a:off x="-243755" y="2761374"/>
            <a:ext cx="4220802" cy="27288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581730" lon="18586671" rev="21495994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Content Placeholder 9"/>
          <p:cNvSpPr>
            <a:spLocks noGrp="1"/>
          </p:cNvSpPr>
          <p:nvPr>
            <p:ph type="body" sz="quarter" idx="11"/>
          </p:nvPr>
        </p:nvSpPr>
        <p:spPr>
          <a:xfrm>
            <a:off x="4168775" y="3046233"/>
            <a:ext cx="4821238" cy="2643187"/>
          </a:xfrm>
        </p:spPr>
        <p:txBody>
          <a:bodyPr/>
          <a:lstStyle/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Provision &amp; Enforce host security</a:t>
            </a:r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Consolidated identity implementation &amp; policies </a:t>
            </a:r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Facilitates Device-Based Policies</a:t>
            </a:r>
            <a:endParaRPr lang="en-US" sz="2000" dirty="0"/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Vulnerability management</a:t>
            </a:r>
          </a:p>
          <a:p>
            <a:pPr>
              <a:buClr>
                <a:schemeClr val="accent3"/>
              </a:buClr>
              <a:buSzPct val="120000"/>
              <a:buFont typeface="Wingdings" charset="2"/>
              <a:buChar char="ü"/>
              <a:defRPr/>
            </a:pPr>
            <a:r>
              <a:rPr lang="en-US" sz="2000" dirty="0" smtClean="0"/>
              <a:t>Application Firewalling</a:t>
            </a:r>
          </a:p>
        </p:txBody>
      </p:sp>
      <p:pic>
        <p:nvPicPr>
          <p:cNvPr id="6" name="Picture 5" descr="FortiGate_Icon_1U_L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3138" y="4518025"/>
            <a:ext cx="25590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4" name="Rectangle 3"/>
          <p:cNvSpPr>
            <a:spLocks noChangeArrowheads="1"/>
          </p:cNvSpPr>
          <p:nvPr/>
        </p:nvSpPr>
        <p:spPr bwMode="auto">
          <a:xfrm>
            <a:off x="465138" y="1457325"/>
            <a:ext cx="84883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>
                <a:solidFill>
                  <a:srgbClr val="C00000"/>
                </a:solidFill>
              </a:rPr>
              <a:t>FortiGate Integration</a:t>
            </a:r>
          </a:p>
        </p:txBody>
      </p:sp>
      <p:sp>
        <p:nvSpPr>
          <p:cNvPr id="76805" name="Tit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</a:rPr>
              <a:t>FortiClient 5.0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309264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Note Feature Parity among platforms and operating mode </a:t>
            </a:r>
          </a:p>
        </p:txBody>
      </p:sp>
    </p:spTree>
    <p:extLst>
      <p:ext uri="{BB962C8B-B14F-4D97-AF65-F5344CB8AC3E}">
        <p14:creationId xmlns:p14="http://schemas.microsoft.com/office/powerpoint/2010/main" val="87467815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8297" y="1835425"/>
            <a:ext cx="2493204" cy="1611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 bwMode="auto">
          <a:xfrm>
            <a:off x="6934200" y="1478279"/>
            <a:ext cx="1981200" cy="5334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Endpoint Control License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Modes</a:t>
            </a:r>
            <a:endParaRPr lang="en-US" dirty="0"/>
          </a:p>
        </p:txBody>
      </p:sp>
      <p:graphicFrame>
        <p:nvGraphicFramePr>
          <p:cNvPr id="20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04123103"/>
              </p:ext>
            </p:extLst>
          </p:nvPr>
        </p:nvGraphicFramePr>
        <p:xfrm>
          <a:off x="385562" y="3777966"/>
          <a:ext cx="2590800" cy="1280160"/>
        </p:xfrm>
        <a:graphic>
          <a:graphicData uri="http://schemas.openxmlformats.org/drawingml/2006/table">
            <a:tbl>
              <a:tblPr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590800"/>
              </a:tblGrid>
              <a:tr h="6095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Manually </a:t>
                      </a:r>
                      <a:r>
                        <a:rPr kumimoji="0" lang="en-US" sz="1800" u="none" strike="noStrike" cap="none" normalizeH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defines host security settings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ＭＳ Ｐゴシック" charset="-128"/>
                        <a:cs typeface="Arial Narrow"/>
                      </a:endParaRPr>
                    </a:p>
                  </a:txBody>
                  <a:tcPr/>
                </a:tc>
              </a:tr>
              <a:tr h="6095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ＭＳ Ｐゴシック" charset="-128"/>
                          <a:cs typeface="Arial Narrow"/>
                        </a:rPr>
                        <a:t>FortiGuard Services are included at no cost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5202" y="1554480"/>
            <a:ext cx="597039" cy="584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50" y="3492901"/>
            <a:ext cx="457200" cy="457200"/>
          </a:xfrm>
          <a:prstGeom prst="rect">
            <a:avLst/>
          </a:prstGeom>
        </p:spPr>
      </p:pic>
      <p:graphicFrame>
        <p:nvGraphicFramePr>
          <p:cNvPr id="21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5257623"/>
              </p:ext>
            </p:extLst>
          </p:nvPr>
        </p:nvGraphicFramePr>
        <p:xfrm>
          <a:off x="3647275" y="3811463"/>
          <a:ext cx="5257800" cy="2377440"/>
        </p:xfrm>
        <a:graphic>
          <a:graphicData uri="http://schemas.openxmlformats.org/drawingml/2006/table">
            <a:tbl>
              <a:tblPr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5257800"/>
              </a:tblGrid>
              <a:tr h="361070">
                <a:tc>
                  <a:txBody>
                    <a:bodyPr/>
                    <a:lstStyle/>
                    <a:p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Downloads</a:t>
                      </a:r>
                      <a:r>
                        <a:rPr kumimoji="0" lang="en-US" sz="1800" u="none" strike="noStrike" cap="none" normalizeH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 Endpoint Profile from FortiGate which defines AV, Web Filter, VPN,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 </a:t>
                      </a:r>
                      <a:r>
                        <a:rPr kumimoji="0" lang="en-US" sz="1800" u="none" strike="noStrike" cap="none" normalizeH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Application Firewall*</a:t>
                      </a:r>
                      <a:endParaRPr kumimoji="0" lang="en-US" sz="1800" b="0" i="0" u="none" strike="noStrike" cap="none" normalizeH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ＭＳ Ｐゴシック" charset="-128"/>
                        <a:cs typeface="Arial Narrow"/>
                      </a:endParaRPr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Narrow"/>
                          <a:cs typeface="Arial Narrow"/>
                        </a:rPr>
                        <a:t>Integrated SSO Agent with Windows AD</a:t>
                      </a:r>
                      <a:endParaRPr kumimoji="0" lang="en-US" sz="1800" b="0" i="0" u="none" strike="noStrike" cap="none" normalizeH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ＭＳ Ｐゴシック" charset="-128"/>
                        <a:cs typeface="Arial Narrow"/>
                      </a:endParaRPr>
                    </a:p>
                  </a:txBody>
                  <a:tcPr/>
                </a:tc>
              </a:tr>
              <a:tr h="19772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 Narrow"/>
                          <a:cs typeface="Arial Narrow"/>
                        </a:rPr>
                        <a:t>Enables Vulnerability </a:t>
                      </a:r>
                      <a:r>
                        <a:rPr lang="en-US" sz="1800" dirty="0" smtClean="0">
                          <a:latin typeface="Arial Narrow"/>
                          <a:cs typeface="Arial Narrow"/>
                        </a:rPr>
                        <a:t>scanning and </a:t>
                      </a:r>
                      <a:r>
                        <a:rPr lang="en-US" sz="1800" dirty="0" smtClean="0">
                          <a:latin typeface="Arial Narrow"/>
                          <a:cs typeface="Arial Narrow"/>
                        </a:rPr>
                        <a:t>Application</a:t>
                      </a:r>
                      <a:r>
                        <a:rPr lang="en-US" sz="1800" baseline="0" dirty="0" smtClean="0">
                          <a:latin typeface="Arial Narrow"/>
                          <a:cs typeface="Arial Narrow"/>
                        </a:rPr>
                        <a:t> Firewall Feature</a:t>
                      </a:r>
                      <a:endParaRPr lang="en-US" sz="1800" dirty="0" smtClean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  <a:tr h="19772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 Narrow"/>
                          <a:cs typeface="Arial Narrow"/>
                        </a:rPr>
                        <a:t>Security Event logging to FAZ/FMGR</a:t>
                      </a:r>
                    </a:p>
                  </a:txBody>
                  <a:tcPr/>
                </a:tc>
              </a:tr>
              <a:tr h="19772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 Narrow"/>
                          <a:cs typeface="Arial Narrow"/>
                        </a:rPr>
                        <a:t>Allows</a:t>
                      </a:r>
                      <a:r>
                        <a:rPr lang="en-US" sz="1800" baseline="0" dirty="0" smtClean="0">
                          <a:latin typeface="Arial Narrow"/>
                          <a:cs typeface="Arial Narrow"/>
                        </a:rPr>
                        <a:t> Custom Install via Repackager Tool</a:t>
                      </a:r>
                      <a:endParaRPr lang="en-US" sz="1800" dirty="0" smtClean="0">
                        <a:latin typeface="Arial Narrow"/>
                        <a:cs typeface="Arial Narrow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450" y="3553861"/>
            <a:ext cx="457200" cy="457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341119"/>
            <a:ext cx="1917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charset="0"/>
                <a:ea typeface="ＭＳ Ｐゴシック" charset="-128"/>
                <a:cs typeface="ＭＳ Ｐゴシック" charset="-128"/>
              </a:rPr>
              <a:t>Standalone </a:t>
            </a:r>
            <a:r>
              <a:rPr lang="en-US" sz="1600" b="1" dirty="0" smtClean="0">
                <a:latin typeface="Arial" charset="0"/>
                <a:ea typeface="ＭＳ Ｐゴシック" charset="-128"/>
                <a:cs typeface="ＭＳ Ｐゴシック" charset="-128"/>
              </a:rPr>
              <a:t>Client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886200" y="1371600"/>
            <a:ext cx="1872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ＭＳ Ｐゴシック" charset="-128"/>
                <a:cs typeface="ＭＳ Ｐゴシック" charset="-128"/>
              </a:rPr>
              <a:t>Registered Client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3200400" y="1219200"/>
            <a:ext cx="76200" cy="4800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38100" dist="50800" dir="13500000">
              <a:schemeClr val="tx1">
                <a:lumMod val="50000"/>
                <a:lumOff val="50000"/>
                <a:alpha val="50000"/>
              </a:scheme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0" y="1447800"/>
            <a:ext cx="381000" cy="381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24" y="1766897"/>
            <a:ext cx="2493204" cy="1611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2" y="1493520"/>
            <a:ext cx="597039" cy="584200"/>
          </a:xfrm>
          <a:prstGeom prst="rect">
            <a:avLst/>
          </a:prstGeom>
        </p:spPr>
      </p:pic>
      <p:sp>
        <p:nvSpPr>
          <p:cNvPr id="4" name="Curved Down Arrow 3"/>
          <p:cNvSpPr/>
          <p:nvPr/>
        </p:nvSpPr>
        <p:spPr bwMode="auto">
          <a:xfrm rot="21024487" flipH="1">
            <a:off x="5562044" y="1531100"/>
            <a:ext cx="660400" cy="559161"/>
          </a:xfrm>
          <a:prstGeom prst="curvedDownArrow">
            <a:avLst>
              <a:gd name="adj1" fmla="val 25000"/>
              <a:gd name="adj2" fmla="val 82540"/>
              <a:gd name="adj3" fmla="val 25000"/>
            </a:avLst>
          </a:prstGeom>
          <a:solidFill>
            <a:srgbClr val="E46C0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10" name="Picture 9" descr="FortiGate_Icon_1U_Lt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1554479"/>
            <a:ext cx="1500632" cy="93878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57200" y="6309264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Note Feature Parity among platforms and operating mode </a:t>
            </a:r>
          </a:p>
        </p:txBody>
      </p:sp>
    </p:spTree>
    <p:extLst>
      <p:ext uri="{BB962C8B-B14F-4D97-AF65-F5344CB8AC3E}">
        <p14:creationId xmlns:p14="http://schemas.microsoft.com/office/powerpoint/2010/main" val="428683802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457200" y="4256496"/>
            <a:ext cx="3581400" cy="1295400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Point Control License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1"/>
          </p:nvPr>
        </p:nvSpPr>
        <p:spPr>
          <a:xfrm>
            <a:off x="4267200" y="1465982"/>
            <a:ext cx="4445757" cy="4615104"/>
          </a:xfrm>
        </p:spPr>
        <p:txBody>
          <a:bodyPr/>
          <a:lstStyle/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Measures registered </a:t>
            </a:r>
            <a:r>
              <a:rPr lang="en-US" sz="2000" dirty="0" err="1" smtClean="0">
                <a:solidFill>
                  <a:schemeClr val="tx1"/>
                </a:solidFill>
              </a:rPr>
              <a:t>FortiClient</a:t>
            </a:r>
            <a:r>
              <a:rPr lang="en-US" sz="2000" dirty="0" smtClean="0">
                <a:solidFill>
                  <a:schemeClr val="tx1"/>
                </a:solidFill>
              </a:rPr>
              <a:t> on </a:t>
            </a:r>
            <a:r>
              <a:rPr lang="en-US" sz="2000" dirty="0" err="1" smtClean="0">
                <a:solidFill>
                  <a:schemeClr val="tx1"/>
                </a:solidFill>
              </a:rPr>
              <a:t>FortiOS</a:t>
            </a:r>
            <a:r>
              <a:rPr lang="en-US" sz="2000" dirty="0" smtClean="0">
                <a:solidFill>
                  <a:schemeClr val="tx1"/>
                </a:solidFill>
              </a:rPr>
              <a:t> V5.0 per </a:t>
            </a:r>
            <a:r>
              <a:rPr lang="en-US" sz="2000" dirty="0" err="1" smtClean="0">
                <a:solidFill>
                  <a:schemeClr val="tx1"/>
                </a:solidFill>
              </a:rPr>
              <a:t>FortiGate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Default </a:t>
            </a:r>
            <a:r>
              <a:rPr lang="en-US" sz="2000" b="1" dirty="0" smtClean="0">
                <a:solidFill>
                  <a:schemeClr val="accent4"/>
                </a:solidFill>
              </a:rPr>
              <a:t>10 free </a:t>
            </a:r>
            <a:r>
              <a:rPr lang="en-US" sz="2000" dirty="0" smtClean="0">
                <a:solidFill>
                  <a:schemeClr val="tx1"/>
                </a:solidFill>
              </a:rPr>
              <a:t>registered clients – Available on FG</a:t>
            </a:r>
            <a:r>
              <a:rPr lang="en-US" sz="2000" dirty="0" smtClean="0">
                <a:solidFill>
                  <a:schemeClr val="tx1"/>
                </a:solidFill>
              </a:rPr>
              <a:t>-30D </a:t>
            </a:r>
            <a:r>
              <a:rPr lang="en-US" sz="2000" dirty="0" smtClean="0">
                <a:solidFill>
                  <a:schemeClr val="tx1"/>
                </a:solidFill>
              </a:rPr>
              <a:t>and above</a:t>
            </a: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License purchase </a:t>
            </a:r>
            <a:r>
              <a:rPr lang="en-US" sz="2000" b="1" dirty="0" smtClean="0">
                <a:solidFill>
                  <a:srgbClr val="C00000"/>
                </a:solidFill>
              </a:rPr>
              <a:t>unlocks max </a:t>
            </a:r>
            <a:r>
              <a:rPr lang="en-US" sz="2000" dirty="0" smtClean="0">
                <a:solidFill>
                  <a:schemeClr val="tx1"/>
                </a:solidFill>
              </a:rPr>
              <a:t>registered clients supported is not stackable</a:t>
            </a: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License is </a:t>
            </a:r>
            <a:r>
              <a:rPr lang="en-US" sz="2000" b="1" dirty="0" smtClean="0">
                <a:solidFill>
                  <a:srgbClr val="C00000"/>
                </a:solidFill>
              </a:rPr>
              <a:t>perpetual</a:t>
            </a:r>
            <a:r>
              <a:rPr lang="en-US" sz="2000" dirty="0" smtClean="0">
                <a:solidFill>
                  <a:schemeClr val="tx1"/>
                </a:solidFill>
              </a:rPr>
              <a:t>, price </a:t>
            </a:r>
            <a:r>
              <a:rPr lang="en-US" sz="2000" b="1" dirty="0" smtClean="0">
                <a:solidFill>
                  <a:srgbClr val="C00000"/>
                </a:solidFill>
              </a:rPr>
              <a:t>varies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according to FortiGate Models</a:t>
            </a: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License </a:t>
            </a:r>
            <a:r>
              <a:rPr lang="en-US" sz="2000" dirty="0" smtClean="0">
                <a:solidFill>
                  <a:schemeClr val="tx1"/>
                </a:solidFill>
              </a:rPr>
              <a:t>is required for each member in a HA cluster but do not aggregate max </a:t>
            </a:r>
            <a:r>
              <a:rPr lang="en-US" sz="2000" dirty="0" smtClean="0">
                <a:solidFill>
                  <a:schemeClr val="tx1"/>
                </a:solidFill>
              </a:rPr>
              <a:t>values</a:t>
            </a:r>
          </a:p>
          <a:p>
            <a:pPr>
              <a:spcBef>
                <a:spcPts val="1176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License File generated via FortiCare system is required for custom install Repackager Tool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9" name="Picture 8" descr="FortiGate_Icon_1U_L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600" y="2656296"/>
            <a:ext cx="1500632" cy="938784"/>
          </a:xfrm>
          <a:prstGeom prst="rect">
            <a:avLst/>
          </a:prstGeom>
        </p:spPr>
      </p:pic>
      <p:pic>
        <p:nvPicPr>
          <p:cNvPr id="10" name="Picture 9" descr="FortiClient_Icon_Lt-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4408896"/>
            <a:ext cx="734603" cy="914400"/>
          </a:xfrm>
          <a:prstGeom prst="rect">
            <a:avLst/>
          </a:prstGeom>
        </p:spPr>
      </p:pic>
      <p:pic>
        <p:nvPicPr>
          <p:cNvPr id="11" name="Picture 10" descr="FortiClient_Icon_Lt-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4408896"/>
            <a:ext cx="734603" cy="914400"/>
          </a:xfrm>
          <a:prstGeom prst="rect">
            <a:avLst/>
          </a:prstGeom>
        </p:spPr>
      </p:pic>
      <p:pic>
        <p:nvPicPr>
          <p:cNvPr id="12" name="Picture 11" descr="FortiClient_Icon_Lt-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4408896"/>
            <a:ext cx="734603" cy="91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4408896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…</a:t>
            </a:r>
            <a:endParaRPr lang="en-US" sz="4000" dirty="0"/>
          </a:p>
        </p:txBody>
      </p:sp>
      <p:cxnSp>
        <p:nvCxnSpPr>
          <p:cNvPr id="13" name="Straight Connector 12"/>
          <p:cNvCxnSpPr>
            <a:stCxn id="9" idx="2"/>
            <a:endCxn id="5" idx="0"/>
          </p:cNvCxnSpPr>
          <p:nvPr/>
        </p:nvCxnSpPr>
        <p:spPr bwMode="auto">
          <a:xfrm flipH="1">
            <a:off x="2247900" y="3595080"/>
            <a:ext cx="1016" cy="66141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65138" y="1457325"/>
            <a:ext cx="84883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License</a:t>
            </a:r>
            <a:endParaRPr lang="en-US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12793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Point Control License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728573"/>
              </p:ext>
            </p:extLst>
          </p:nvPr>
        </p:nvGraphicFramePr>
        <p:xfrm>
          <a:off x="609600" y="1295400"/>
          <a:ext cx="3733800" cy="4778244"/>
        </p:xfrm>
        <a:graphic>
          <a:graphicData uri="http://schemas.openxmlformats.org/drawingml/2006/table">
            <a:tbl>
              <a:tblPr firstRow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095500"/>
                <a:gridCol w="1638300"/>
              </a:tblGrid>
              <a:tr h="5553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 </a:t>
                      </a:r>
                      <a:r>
                        <a:rPr lang="en-US" sz="1050" u="none" strike="noStrike" dirty="0" smtClean="0">
                          <a:effectLst/>
                        </a:rPr>
                        <a:t>Models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 smtClean="0">
                          <a:effectLst/>
                        </a:rPr>
                        <a:t>Max Managed </a:t>
                      </a:r>
                      <a:r>
                        <a:rPr lang="en-US" sz="1050" u="none" strike="noStrike" dirty="0">
                          <a:effectLst/>
                        </a:rPr>
                        <a:t>FortiClient </a:t>
                      </a:r>
                      <a:r>
                        <a:rPr lang="en-US" sz="1050" u="none" strike="noStrike" dirty="0" smtClean="0">
                          <a:effectLst/>
                        </a:rPr>
                        <a:t>Endpoint,</a:t>
                      </a:r>
                      <a:r>
                        <a:rPr lang="en-US" sz="105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050" u="none" strike="noStrike" baseline="0" dirty="0" smtClean="0">
                          <a:effectLst/>
                        </a:rPr>
                        <a:t>V5.0.4+</a:t>
                      </a:r>
                      <a:endParaRPr lang="en-US" sz="1050" b="1" i="0" u="none" strike="noStrike" dirty="0">
                        <a:solidFill>
                          <a:srgbClr val="FFFFFF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FG/FWF-20C Series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Not</a:t>
                      </a:r>
                      <a:r>
                        <a:rPr lang="en-US" sz="1200" u="none" strike="noStrike" baseline="0" dirty="0" smtClean="0">
                          <a:solidFill>
                            <a:srgbClr val="36424A"/>
                          </a:solidFill>
                          <a:effectLst/>
                        </a:rPr>
                        <a:t> Supported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FG/FWF</a:t>
                      </a: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-30D/40C </a:t>
                      </a: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Series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FG/FWF-60C/D Series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200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FG/FWF-</a:t>
                      </a: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80C </a:t>
                      </a: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Series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200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FG/FWF-90D Series</a:t>
                      </a:r>
                      <a:endParaRPr lang="en-US" sz="12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200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FG-110C/111C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2,000</a:t>
                      </a:r>
                      <a:endParaRPr lang="en-US" sz="12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FG-</a:t>
                      </a:r>
                      <a:r>
                        <a:rPr lang="en-US" sz="12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100D Series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2,000</a:t>
                      </a:r>
                      <a:endParaRPr lang="en-US" sz="12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FGT200B/200B-POE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2,000</a:t>
                      </a:r>
                      <a:endParaRPr lang="en-US" sz="12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FGT200D</a:t>
                      </a:r>
                      <a:r>
                        <a:rPr lang="en-US" sz="1200" u="none" strike="noStrike" baseline="0" dirty="0" smtClean="0">
                          <a:solidFill>
                            <a:srgbClr val="36424A"/>
                          </a:solidFill>
                          <a:effectLst/>
                        </a:rPr>
                        <a:t> Series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2,000</a:t>
                      </a:r>
                      <a:endParaRPr lang="en-US" sz="12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FGT310B/311B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2,000</a:t>
                      </a:r>
                      <a:endParaRPr lang="en-US" sz="12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FGT300C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2,000</a:t>
                      </a:r>
                      <a:endParaRPr lang="en-US" sz="12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FGT620B/621B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2,000</a:t>
                      </a:r>
                      <a:endParaRPr lang="en-US" sz="12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FGT600C/FGT800C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rgbClr val="36424A"/>
                          </a:solidFill>
                          <a:effectLst/>
                        </a:rPr>
                        <a:t>2,000</a:t>
                      </a:r>
                      <a:endParaRPr lang="en-US" sz="12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36424A"/>
                          </a:solidFill>
                          <a:effectLst/>
                        </a:rPr>
                        <a:t>FGT1000C</a:t>
                      </a:r>
                      <a:endParaRPr lang="en-US" sz="12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36424A"/>
                          </a:solidFill>
                          <a:effectLst/>
                        </a:rPr>
                        <a:t>FGT1240B</a:t>
                      </a:r>
                      <a:endParaRPr lang="en-US" sz="1200" b="0" i="0" u="none" strike="noStrike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190240"/>
              </p:ext>
            </p:extLst>
          </p:nvPr>
        </p:nvGraphicFramePr>
        <p:xfrm>
          <a:off x="4648200" y="1295400"/>
          <a:ext cx="3733800" cy="4775358"/>
        </p:xfrm>
        <a:graphic>
          <a:graphicData uri="http://schemas.openxmlformats.org/drawingml/2006/table">
            <a:tbl>
              <a:tblPr firstRow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095500"/>
                <a:gridCol w="1638300"/>
              </a:tblGrid>
              <a:tr h="5549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 smtClean="0">
                          <a:effectLst/>
                        </a:rPr>
                        <a:t>Models 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 smtClean="0">
                          <a:effectLst/>
                        </a:rPr>
                        <a:t>Max Managed FortiClient Endpoint,</a:t>
                      </a:r>
                      <a:r>
                        <a:rPr lang="en-US" sz="105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050" u="none" strike="noStrike" baseline="0" dirty="0" smtClean="0">
                          <a:effectLst/>
                        </a:rPr>
                        <a:t>V5.0.4+</a:t>
                      </a:r>
                      <a:endParaRPr lang="en-US" sz="1050" b="1" i="0" u="none" strike="noStrike" dirty="0">
                        <a:solidFill>
                          <a:srgbClr val="FFFFFF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FGT3040B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FGT3140B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FGT3240C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FGT3600C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FGT3810A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FGT3950B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FGT5001A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FGT5005FA2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FGT5001B/5001C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FGT5101C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8,000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FortiGate-VM00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FortiGate-VM01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2,000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FortiGate-VM02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2,000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FortiGate-VM04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8,000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276" marR="9276" marT="9276" marB="0" anchor="ctr"/>
                </a:tc>
              </a:tr>
              <a:tr h="2813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FortiGate-VM08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8,000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276" marR="9276" marT="927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6547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3520" y="274638"/>
            <a:ext cx="8229600" cy="466211"/>
          </a:xfrm>
        </p:spPr>
        <p:txBody>
          <a:bodyPr>
            <a:normAutofit/>
          </a:bodyPr>
          <a:lstStyle/>
          <a:p>
            <a:r>
              <a:rPr lang="en-US" b="0" i="0" dirty="0" smtClean="0"/>
              <a:t>FortiClient </a:t>
            </a:r>
            <a:r>
              <a:rPr lang="en-US" b="0" i="0" dirty="0" smtClean="0"/>
              <a:t>V5.0.5 </a:t>
            </a:r>
            <a:r>
              <a:rPr lang="en-US" b="0" i="0" dirty="0" smtClean="0"/>
              <a:t>Feature Parity</a:t>
            </a:r>
            <a:endParaRPr lang="en-US" b="0" i="0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203456" y="1103546"/>
            <a:ext cx="4637141" cy="46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b="1" dirty="0" smtClean="0">
                <a:solidFill>
                  <a:srgbClr val="FFFFFF"/>
                </a:solidFill>
                <a:latin typeface="Arial Narrow" pitchFamily="34" charset="0"/>
                <a:ea typeface="ＭＳ Ｐゴシック" pitchFamily="34" charset="-128"/>
                <a:cs typeface="+mn-cs"/>
              </a:rPr>
              <a:t>New in 4.0 MR3</a:t>
            </a:r>
            <a:endParaRPr lang="en-GB" sz="2400" b="1" dirty="0">
              <a:solidFill>
                <a:srgbClr val="FFFFFF"/>
              </a:solidFill>
              <a:latin typeface="Arial Narrow" pitchFamily="34" charset="0"/>
              <a:ea typeface="ＭＳ Ｐゴシック" pitchFamily="34" charset="-128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25946"/>
              </p:ext>
            </p:extLst>
          </p:nvPr>
        </p:nvGraphicFramePr>
        <p:xfrm>
          <a:off x="360350" y="1219485"/>
          <a:ext cx="8367250" cy="4916015"/>
        </p:xfrm>
        <a:graphic>
          <a:graphicData uri="http://schemas.openxmlformats.org/drawingml/2006/table">
            <a:tbl>
              <a:tblPr firstRow="1" bandRow="1">
                <a:effectLst>
                  <a:outerShdw blurRad="381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362927"/>
                <a:gridCol w="1396242"/>
                <a:gridCol w="1536027"/>
                <a:gridCol w="1536027"/>
                <a:gridCol w="1536027"/>
              </a:tblGrid>
              <a:tr h="336008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Windows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Mac OSX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err="1" smtClean="0"/>
                        <a:t>iOS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Android</a:t>
                      </a:r>
                      <a:endParaRPr lang="en-CA" dirty="0"/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IPSec VPN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SSL VPN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dk1"/>
                          </a:solidFill>
                        </a:rPr>
                        <a:t>Web</a:t>
                      </a:r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</a:rPr>
                        <a:t> Mode Only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2FA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Anti-Virus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Web Filtering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WAN Optimization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ym typeface="Symbol"/>
                        </a:rPr>
                        <a:t>-</a:t>
                      </a:r>
                      <a:endParaRPr lang="en-CA" sz="1400" b="1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</a:tr>
              <a:tr h="336008">
                <a:tc gridSpan="5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Registered for Central Management</a:t>
                      </a:r>
                      <a:endParaRPr kumimoji="0" lang="en-CA" sz="10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6424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</a:tr>
              <a:tr h="33600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Config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Provisioning</a:t>
                      </a:r>
                      <a:endParaRPr kumimoji="0" lang="en-CA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6424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Logging (to</a:t>
                      </a:r>
                      <a:r>
                        <a:rPr lang="en-US" sz="1400" baseline="0" dirty="0" smtClean="0"/>
                        <a:t> FMGR/FAZ</a:t>
                      </a:r>
                      <a:r>
                        <a:rPr lang="en-US" sz="1400" dirty="0" smtClean="0"/>
                        <a:t>)</a:t>
                      </a:r>
                      <a:endParaRPr lang="en-CA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Windows AD SSO Agent</a:t>
                      </a:r>
                      <a:endParaRPr lang="en-CA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Application Firewall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Vulnerability Scanning &amp; Reporting</a:t>
                      </a:r>
                      <a:endParaRPr lang="en-CA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</a:tr>
              <a:tr h="336008">
                <a:tc>
                  <a:txBody>
                    <a:bodyPr/>
                    <a:lstStyle/>
                    <a:p>
                      <a:r>
                        <a:rPr lang="en-CA" sz="1400" b="0" dirty="0" smtClean="0"/>
                        <a:t>Custom Install</a:t>
                      </a:r>
                      <a:endParaRPr lang="en-CA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solidFill>
                            <a:schemeClr val="accent3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CA" sz="14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425109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FortiClient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850" r="29773"/>
          <a:stretch/>
        </p:blipFill>
        <p:spPr>
          <a:xfrm>
            <a:off x="5083762" y="2401348"/>
            <a:ext cx="4060238" cy="3208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65138" y="1457325"/>
            <a:ext cx="4640262" cy="476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charset="0"/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Management</a:t>
            </a: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r>
              <a:rPr lang="en-US" b="1" dirty="0" smtClean="0">
                <a:solidFill>
                  <a:srgbClr val="5F5F5F"/>
                </a:solidFill>
              </a:rPr>
              <a:t>Using FortiGate</a:t>
            </a:r>
            <a:endParaRPr lang="en-US" b="1" dirty="0">
              <a:solidFill>
                <a:srgbClr val="5F5F5F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</a:pPr>
            <a:r>
              <a:rPr lang="en-US" b="1" dirty="0" smtClean="0">
                <a:solidFill>
                  <a:srgbClr val="5F5F5F"/>
                </a:solidFill>
              </a:rPr>
              <a:t>Enforce Endpoint Compliance</a:t>
            </a:r>
          </a:p>
          <a:p>
            <a:pPr marL="342900" indent="-342900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</a:pPr>
            <a:r>
              <a:rPr lang="en-US" b="1" dirty="0">
                <a:solidFill>
                  <a:srgbClr val="5F5F5F"/>
                </a:solidFill>
              </a:rPr>
              <a:t>Manage Client registration</a:t>
            </a:r>
          </a:p>
          <a:p>
            <a:pPr marL="342900" lvl="0" indent="-342900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</a:pPr>
            <a:r>
              <a:rPr lang="en-US" b="1" dirty="0" smtClean="0">
                <a:solidFill>
                  <a:srgbClr val="5F5F5F"/>
                </a:solidFill>
              </a:rPr>
              <a:t>Setup &amp; Distribute Endpoint profiles</a:t>
            </a:r>
          </a:p>
          <a:p>
            <a:pPr marL="342900" lvl="0" indent="-342900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</a:pPr>
            <a:r>
              <a:rPr lang="en-US" b="1" dirty="0" smtClean="0">
                <a:solidFill>
                  <a:srgbClr val="5F5F5F"/>
                </a:solidFill>
              </a:rPr>
              <a:t>View Status</a:t>
            </a:r>
          </a:p>
          <a:p>
            <a:pPr marL="173038" lvl="0" indent="-173038">
              <a:spcBef>
                <a:spcPct val="20000"/>
              </a:spcBef>
              <a:buClr>
                <a:schemeClr val="accent4"/>
              </a:buClr>
              <a:buSzPct val="100000"/>
            </a:pPr>
            <a:endParaRPr lang="en-US" b="1" dirty="0" smtClean="0">
              <a:solidFill>
                <a:srgbClr val="5F5F5F"/>
              </a:solidFill>
            </a:endParaRPr>
          </a:p>
          <a:p>
            <a:pPr marL="173038" lvl="0" indent="-173038">
              <a:spcBef>
                <a:spcPct val="20000"/>
              </a:spcBef>
              <a:buClr>
                <a:srgbClr val="FF0000"/>
              </a:buClr>
              <a:buSzPct val="100000"/>
            </a:pPr>
            <a:endParaRPr lang="en-US" b="1" dirty="0" smtClean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668641"/>
      </p:ext>
    </p:extLst>
  </p:cSld>
  <p:clrMapOvr>
    <a:masterClrMapping/>
  </p:clrMapOvr>
  <p:transition xmlns:p14="http://schemas.microsoft.com/office/powerpoint/2010/main">
    <p:wipe dir="r"/>
  </p:transition>
</p:sld>
</file>

<file path=ppt/theme/theme1.xml><?xml version="1.0" encoding="utf-8"?>
<a:theme xmlns:a="http://schemas.openxmlformats.org/drawingml/2006/main" name="FTNT-2012_PPT_Template-add">
  <a:themeElements>
    <a:clrScheme name="FTNT Color Scheme">
      <a:dk1>
        <a:srgbClr val="36424A"/>
      </a:dk1>
      <a:lt1>
        <a:srgbClr val="FFFFFF"/>
      </a:lt1>
      <a:dk2>
        <a:srgbClr val="1B232A"/>
      </a:dk2>
      <a:lt2>
        <a:srgbClr val="DFE6E6"/>
      </a:lt2>
      <a:accent1>
        <a:srgbClr val="20558E"/>
      </a:accent1>
      <a:accent2>
        <a:srgbClr val="FFCC00"/>
      </a:accent2>
      <a:accent3>
        <a:srgbClr val="446E60"/>
      </a:accent3>
      <a:accent4>
        <a:srgbClr val="C00000"/>
      </a:accent4>
      <a:accent5>
        <a:srgbClr val="4F95C6"/>
      </a:accent5>
      <a:accent6>
        <a:srgbClr val="F79646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A5ACB0"/>
            </a:gs>
            <a:gs pos="100000">
              <a:srgbClr val="FFFFFF"/>
            </a:gs>
          </a:gsLst>
          <a:lin ang="5400000" scaled="0"/>
          <a:tileRect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90000"/>
          <a:buFont typeface="Wingdings" charset="2"/>
          <a:buNone/>
          <a:tabLst/>
          <a:defRPr kumimoji="0" sz="2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2">
            <a:alpha val="42000"/>
          </a:schemeClr>
        </a:solidFill>
        <a:ln w="9525" cap="flat" cmpd="sng" algn="ctr">
          <a:solidFill>
            <a:schemeClr val="accent6">
              <a:lumMod val="60000"/>
              <a:lumOff val="4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000" dirty="0" smtClean="0">
            <a:solidFill>
              <a:srgbClr val="404040"/>
            </a:solidFill>
            <a:latin typeface="Helvetica 55 Roman"/>
            <a:cs typeface="Helvetica 55 Roman"/>
          </a:defRPr>
        </a:defPPr>
      </a:lstStyle>
    </a:txDef>
  </a:objectDefaults>
  <a:extraClrSchemeLst>
    <a:extraClrScheme>
      <a:clrScheme name="2_EPS_Custom_print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00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000000"/>
        </a:accent6>
        <a:hlink>
          <a:srgbClr val="000000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3">
        <a:dk1>
          <a:srgbClr val="80808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FFAAAA"/>
        </a:accent5>
        <a:accent6>
          <a:srgbClr val="E7E700"/>
        </a:accent6>
        <a:hlink>
          <a:srgbClr val="FF00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PS_Custom_print 4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5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6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00A1FA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AACDFC"/>
        </a:accent5>
        <a:accent6>
          <a:srgbClr val="007300"/>
        </a:accent6>
        <a:hlink>
          <a:srgbClr val="E4BE00"/>
        </a:hlink>
        <a:folHlink>
          <a:srgbClr val="AF07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7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93FF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8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B81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9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BC00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0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2626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1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2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08406E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3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10405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4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36406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5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99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6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CC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FTNT-2012_PPT_Template-add.potx</Template>
  <TotalTime>26382</TotalTime>
  <Words>1109</Words>
  <Application>Microsoft Macintosh PowerPoint</Application>
  <PresentationFormat>On-screen Show (4:3)</PresentationFormat>
  <Paragraphs>339</Paragraphs>
  <Slides>29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FTNT-2012_PPT_Template-add</vt:lpstr>
      <vt:lpstr>FortiClient V5.0</vt:lpstr>
      <vt:lpstr>Background</vt:lpstr>
      <vt:lpstr>FortiClient 5.0</vt:lpstr>
      <vt:lpstr>FortiClient 5.0</vt:lpstr>
      <vt:lpstr>Operation Modes</vt:lpstr>
      <vt:lpstr>End Point Control License</vt:lpstr>
      <vt:lpstr>End Point Control License</vt:lpstr>
      <vt:lpstr>FortiClient V5.0.5 Feature Parity</vt:lpstr>
      <vt:lpstr>Managing FortiClient</vt:lpstr>
      <vt:lpstr>Endpoint Control for Mobile Users</vt:lpstr>
      <vt:lpstr>Client Deployment/Provisioning</vt:lpstr>
      <vt:lpstr>Configuration Provisioning</vt:lpstr>
      <vt:lpstr>Configuration Provisioning</vt:lpstr>
      <vt:lpstr>Configuration Provisioning</vt:lpstr>
      <vt:lpstr>Configuration Provisioning</vt:lpstr>
      <vt:lpstr>Configuration Provisioning</vt:lpstr>
      <vt:lpstr>Endpoint Compliance</vt:lpstr>
      <vt:lpstr>Endpoint Compliance</vt:lpstr>
      <vt:lpstr>FortiClient V5.0: Features</vt:lpstr>
      <vt:lpstr>FortiClient V5.0: Features</vt:lpstr>
      <vt:lpstr>FortiClient V5.0: Features</vt:lpstr>
      <vt:lpstr>FortiClient V5.0: Features</vt:lpstr>
      <vt:lpstr>FortiClient V5.0: Features</vt:lpstr>
      <vt:lpstr>FortiClient V5.0: Features</vt:lpstr>
      <vt:lpstr>FortiClient V5.0: Features</vt:lpstr>
      <vt:lpstr>Logging &amp; reporting</vt:lpstr>
      <vt:lpstr>FortiClient iOS &amp; Android</vt:lpstr>
      <vt:lpstr>FortiClient iOS &amp; Android</vt:lpstr>
      <vt:lpstr>PowerPoint Presentation</vt:lpstr>
    </vt:vector>
  </TitlesOfParts>
  <Company>Fortinet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Patrick Bedwell</dc:creator>
  <cp:lastModifiedBy>Robin Liao</cp:lastModifiedBy>
  <cp:revision>1496</cp:revision>
  <cp:lastPrinted>2009-05-09T00:21:53Z</cp:lastPrinted>
  <dcterms:created xsi:type="dcterms:W3CDTF">2012-01-26T23:40:20Z</dcterms:created>
  <dcterms:modified xsi:type="dcterms:W3CDTF">2013-08-15T23:45:52Z</dcterms:modified>
</cp:coreProperties>
</file>